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80" r:id="rId26"/>
    <p:sldId id="277" r:id="rId27"/>
    <p:sldId id="278" r:id="rId28"/>
    <p:sldId id="279" r:id="rId29"/>
    <p:sldId id="281" r:id="rId30"/>
    <p:sldId id="282" r:id="rId31"/>
    <p:sldId id="283" r:id="rId32"/>
    <p:sldId id="273" r:id="rId33"/>
  </p:sldIdLst>
  <p:sldSz cx="10080625" cy="5670550"/>
  <p:notesSz cx="7559675" cy="10691813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2"/>
    <p:restoredTop sz="94752"/>
  </p:normalViewPr>
  <p:slideViewPr>
    <p:cSldViewPr snapToGrid="0">
      <p:cViewPr varScale="1">
        <p:scale>
          <a:sx n="209" d="100"/>
          <a:sy n="209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7A3894-DB22-4A0D-9C97-6619A012AD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938448-9707-4DD1-8EE6-67317051BF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8761127-5EE8-4909-ABB1-5C24F56CC6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346438-4B50-4136-8659-716AAF10691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8C08F7F-E02E-4A6E-9C1E-3ED0FD7FC54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F5511F6-3E5B-4362-A6AF-B38A376F31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8CE31BB-CB14-4080-B441-F9EEF77E437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1D03765-8E61-4916-B311-80CC6FDCD1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03C1234-C412-4495-97C8-E93BC1DE9A7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134FD0-D06E-4148-9493-4783EA82B17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A7427E-A3E7-4B5F-88AD-1EFB85F9A7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25C772-5860-43BE-B19D-26360A39E8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E9C2659-A67A-4018-9F16-CF96D0B6D93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DBB510E-8DE5-4BBE-B4AB-77ECD9C8D1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17B0C18-DC99-42F0-8282-6151D686D2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F525DEF-FA0E-43C2-9EE7-6787A98B070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1E87A6E-56BB-441D-A73F-E6CB4E3195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80F98B9-2E0E-4E39-95FB-AB3D078C92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FAE1984-4C29-46BC-85D9-5A4F832767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84E7480-FF6D-4174-93C2-5CF13903FD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8CEE7DA-7546-404D-BBA1-344D6DDCBC4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2DED44F-A8FA-4F29-8022-C09F9B4CB3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0B0D20-16B1-4D25-B468-BC55F087B79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D6C1EE0-F2FB-4D74-BCE3-86665BC948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7C2D236-34B1-4F6D-B72C-59215E5AB52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20F1AC8-F334-4983-8C05-EA0C82CB3D6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7D5BE33-7E2D-4704-B32C-84B18659EA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B195864-F9C1-4E31-A4C0-AFE9A0F4C3B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1CAFD5B-CCE3-4D7E-9E1E-ADBE115622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88C926D-62D2-41C9-B131-40E2E00E33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68F9671-47E8-4224-831F-465D0EBA783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D89C5A2-9A61-4113-9B1D-CCFE8C20C58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5FDE8A1-A8B8-4F76-BBF3-CC26C591DB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0F52C1-4A66-470C-A33B-39235CE72C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1DC4338-8952-4950-BB15-9E0C0C9486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09B2540-D19A-4D35-9292-F9AA00B47AB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A3BF8F7-7C7E-41BB-B336-347AA308DC8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ED81B5F-BDD2-4A1C-BE46-699F8E6F2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D891AAF-1BD3-4C34-BD61-AC5EDE4FBD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5537A14-722D-4F6E-9B92-F46D4397AC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3968C71-86A9-4FB6-9ECE-F33723405A8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8191F91-2F54-411D-979A-8126E83D94B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84F7191-0F00-46ED-8083-4F1A92B1E26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03731C5-5DEA-4BD7-8788-B75055C701E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A2EBF72-54FC-47B1-8416-3A9C911BA57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6164C9C-B181-4EF5-9E4D-5443F6C716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032F51C-A314-4774-8333-5D40C6E1E4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173BD0-E519-4950-A04D-B64F3AEB9A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B4F791A-E250-4314-BA20-062EB6B190C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B2E761-A4CE-4DDF-98E3-24639CCE70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D60C29A-A7D6-4044-BC86-4BE57FB823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4E7A2EA-3361-4D08-9C44-E02FA8ACAF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3D293DF-7A1B-445D-9779-6D12302509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C7BF4BE-07AD-45E8-9674-CAC48BA3D3D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3A5C951-8BB8-40E3-93A4-1C9E1EE91B9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2E806D-AAE2-4511-8166-CDC33CD70F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D78A1B0-F0D4-4533-BE57-8BB182E823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9E9B62-3555-414D-8182-739A5710C4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2B2B20-73FC-405B-9EC9-49BB02ECE3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72A4E8-9B97-4E41-8712-51D93B3CF9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5"/>
          <p:cNvSpPr/>
          <p:nvPr/>
        </p:nvSpPr>
        <p:spPr>
          <a:xfrm>
            <a:off x="540000" y="306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Freeform 86"/>
          <p:cNvSpPr/>
          <p:nvPr/>
        </p:nvSpPr>
        <p:spPr>
          <a:xfrm>
            <a:off x="720000" y="48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Freeform 1"/>
          <p:cNvSpPr/>
          <p:nvPr/>
        </p:nvSpPr>
        <p:spPr>
          <a:xfrm>
            <a:off x="864000" y="702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 2"/>
          <p:cNvSpPr/>
          <p:nvPr/>
        </p:nvSpPr>
        <p:spPr>
          <a:xfrm>
            <a:off x="720000" y="12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Freeform 3"/>
          <p:cNvSpPr/>
          <p:nvPr/>
        </p:nvSpPr>
        <p:spPr>
          <a:xfrm>
            <a:off x="864000" y="954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Freeform 4"/>
          <p:cNvSpPr/>
          <p:nvPr/>
        </p:nvSpPr>
        <p:spPr>
          <a:xfrm flipH="1">
            <a:off x="536400" y="1350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Freeform 5"/>
          <p:cNvSpPr/>
          <p:nvPr/>
        </p:nvSpPr>
        <p:spPr>
          <a:xfrm flipH="1">
            <a:off x="716400" y="117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Freeform 6"/>
          <p:cNvSpPr/>
          <p:nvPr/>
        </p:nvSpPr>
        <p:spPr>
          <a:xfrm flipH="1">
            <a:off x="716400" y="153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Freeform 7"/>
          <p:cNvSpPr/>
          <p:nvPr/>
        </p:nvSpPr>
        <p:spPr>
          <a:xfrm flipH="1">
            <a:off x="860400" y="1746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Freeform 8"/>
          <p:cNvSpPr/>
          <p:nvPr/>
        </p:nvSpPr>
        <p:spPr>
          <a:xfrm flipH="1">
            <a:off x="860400" y="1998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Freeform 9"/>
          <p:cNvSpPr/>
          <p:nvPr/>
        </p:nvSpPr>
        <p:spPr>
          <a:xfrm>
            <a:off x="540000" y="2394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Freeform 10"/>
          <p:cNvSpPr/>
          <p:nvPr/>
        </p:nvSpPr>
        <p:spPr>
          <a:xfrm>
            <a:off x="720000" y="2214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Freeform 11"/>
          <p:cNvSpPr/>
          <p:nvPr/>
        </p:nvSpPr>
        <p:spPr>
          <a:xfrm>
            <a:off x="720000" y="2583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Freeform 12"/>
          <p:cNvSpPr/>
          <p:nvPr/>
        </p:nvSpPr>
        <p:spPr>
          <a:xfrm>
            <a:off x="864000" y="2799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 13"/>
          <p:cNvSpPr/>
          <p:nvPr/>
        </p:nvSpPr>
        <p:spPr>
          <a:xfrm>
            <a:off x="864000" y="3051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Freeform 14"/>
          <p:cNvSpPr/>
          <p:nvPr/>
        </p:nvSpPr>
        <p:spPr>
          <a:xfrm flipH="1">
            <a:off x="536400" y="3447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Freeform 15"/>
          <p:cNvSpPr/>
          <p:nvPr/>
        </p:nvSpPr>
        <p:spPr>
          <a:xfrm flipH="1">
            <a:off x="735120" y="3267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Freeform 16"/>
          <p:cNvSpPr/>
          <p:nvPr/>
        </p:nvSpPr>
        <p:spPr>
          <a:xfrm flipH="1">
            <a:off x="725760" y="3636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Freeform 17"/>
          <p:cNvSpPr/>
          <p:nvPr/>
        </p:nvSpPr>
        <p:spPr>
          <a:xfrm flipH="1">
            <a:off x="869760" y="3852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Freeform 18"/>
          <p:cNvSpPr/>
          <p:nvPr/>
        </p:nvSpPr>
        <p:spPr>
          <a:xfrm flipH="1">
            <a:off x="869760" y="4104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Freeform 19"/>
          <p:cNvSpPr/>
          <p:nvPr/>
        </p:nvSpPr>
        <p:spPr>
          <a:xfrm>
            <a:off x="549360" y="4500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Freeform 20"/>
          <p:cNvSpPr/>
          <p:nvPr/>
        </p:nvSpPr>
        <p:spPr>
          <a:xfrm>
            <a:off x="729360" y="432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Freeform 21"/>
          <p:cNvSpPr/>
          <p:nvPr/>
        </p:nvSpPr>
        <p:spPr>
          <a:xfrm>
            <a:off x="729360" y="468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Freeform 22"/>
          <p:cNvSpPr/>
          <p:nvPr/>
        </p:nvSpPr>
        <p:spPr>
          <a:xfrm>
            <a:off x="873360" y="4896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Freeform 23"/>
          <p:cNvSpPr/>
          <p:nvPr/>
        </p:nvSpPr>
        <p:spPr>
          <a:xfrm>
            <a:off x="873360" y="5148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Freeform 24"/>
          <p:cNvSpPr/>
          <p:nvPr/>
        </p:nvSpPr>
        <p:spPr>
          <a:xfrm flipH="1">
            <a:off x="545760" y="5544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Freeform 25"/>
          <p:cNvSpPr/>
          <p:nvPr/>
        </p:nvSpPr>
        <p:spPr>
          <a:xfrm flipH="1">
            <a:off x="725760" y="5364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Oval 26"/>
          <p:cNvSpPr/>
          <p:nvPr/>
        </p:nvSpPr>
        <p:spPr>
          <a:xfrm>
            <a:off x="1260000" y="21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Oval 27"/>
          <p:cNvSpPr/>
          <p:nvPr/>
        </p:nvSpPr>
        <p:spPr>
          <a:xfrm>
            <a:off x="1080000" y="39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Oval 28"/>
          <p:cNvSpPr/>
          <p:nvPr/>
        </p:nvSpPr>
        <p:spPr>
          <a:xfrm>
            <a:off x="1080000" y="3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Oval 29"/>
          <p:cNvSpPr/>
          <p:nvPr/>
        </p:nvSpPr>
        <p:spPr>
          <a:xfrm>
            <a:off x="936000" y="612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Oval 30"/>
          <p:cNvSpPr/>
          <p:nvPr/>
        </p:nvSpPr>
        <p:spPr>
          <a:xfrm>
            <a:off x="936000" y="86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Oval 31"/>
          <p:cNvSpPr/>
          <p:nvPr/>
        </p:nvSpPr>
        <p:spPr>
          <a:xfrm flipH="1">
            <a:off x="1255680" y="126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Oval 32"/>
          <p:cNvSpPr/>
          <p:nvPr/>
        </p:nvSpPr>
        <p:spPr>
          <a:xfrm flipH="1">
            <a:off x="1075680" y="108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Oval 33"/>
          <p:cNvSpPr/>
          <p:nvPr/>
        </p:nvSpPr>
        <p:spPr>
          <a:xfrm flipH="1">
            <a:off x="1075680" y="144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Oval 34"/>
          <p:cNvSpPr/>
          <p:nvPr/>
        </p:nvSpPr>
        <p:spPr>
          <a:xfrm flipH="1">
            <a:off x="931680" y="165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Oval 35"/>
          <p:cNvSpPr/>
          <p:nvPr/>
        </p:nvSpPr>
        <p:spPr>
          <a:xfrm flipH="1">
            <a:off x="931680" y="1908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Oval 36"/>
          <p:cNvSpPr/>
          <p:nvPr/>
        </p:nvSpPr>
        <p:spPr>
          <a:xfrm>
            <a:off x="1260000" y="230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Oval 37"/>
          <p:cNvSpPr/>
          <p:nvPr/>
        </p:nvSpPr>
        <p:spPr>
          <a:xfrm>
            <a:off x="1080000" y="212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Oval 38"/>
          <p:cNvSpPr/>
          <p:nvPr/>
        </p:nvSpPr>
        <p:spPr>
          <a:xfrm>
            <a:off x="1080000" y="2493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Oval 39"/>
          <p:cNvSpPr/>
          <p:nvPr/>
        </p:nvSpPr>
        <p:spPr>
          <a:xfrm>
            <a:off x="936000" y="2709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Oval 40"/>
          <p:cNvSpPr/>
          <p:nvPr/>
        </p:nvSpPr>
        <p:spPr>
          <a:xfrm>
            <a:off x="936000" y="2961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Oval 41"/>
          <p:cNvSpPr/>
          <p:nvPr/>
        </p:nvSpPr>
        <p:spPr>
          <a:xfrm flipH="1">
            <a:off x="1255680" y="335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Oval 42"/>
          <p:cNvSpPr/>
          <p:nvPr/>
        </p:nvSpPr>
        <p:spPr>
          <a:xfrm flipH="1">
            <a:off x="1094400" y="317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Oval 43"/>
          <p:cNvSpPr/>
          <p:nvPr/>
        </p:nvSpPr>
        <p:spPr>
          <a:xfrm flipH="1">
            <a:off x="1085040" y="354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Oval 44"/>
          <p:cNvSpPr/>
          <p:nvPr/>
        </p:nvSpPr>
        <p:spPr>
          <a:xfrm flipH="1">
            <a:off x="941040" y="3762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Oval 45"/>
          <p:cNvSpPr/>
          <p:nvPr/>
        </p:nvSpPr>
        <p:spPr>
          <a:xfrm flipH="1">
            <a:off x="941040" y="401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Oval 46"/>
          <p:cNvSpPr/>
          <p:nvPr/>
        </p:nvSpPr>
        <p:spPr>
          <a:xfrm>
            <a:off x="1269360" y="441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Oval 47"/>
          <p:cNvSpPr/>
          <p:nvPr/>
        </p:nvSpPr>
        <p:spPr>
          <a:xfrm>
            <a:off x="1089360" y="423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Oval 48"/>
          <p:cNvSpPr/>
          <p:nvPr/>
        </p:nvSpPr>
        <p:spPr>
          <a:xfrm>
            <a:off x="1089360" y="459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Oval 49"/>
          <p:cNvSpPr/>
          <p:nvPr/>
        </p:nvSpPr>
        <p:spPr>
          <a:xfrm>
            <a:off x="945360" y="480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Oval 50"/>
          <p:cNvSpPr/>
          <p:nvPr/>
        </p:nvSpPr>
        <p:spPr>
          <a:xfrm>
            <a:off x="945360" y="5058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Oval 51"/>
          <p:cNvSpPr/>
          <p:nvPr/>
        </p:nvSpPr>
        <p:spPr>
          <a:xfrm flipH="1">
            <a:off x="365040" y="545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Oval 52"/>
          <p:cNvSpPr/>
          <p:nvPr/>
        </p:nvSpPr>
        <p:spPr>
          <a:xfrm flipH="1">
            <a:off x="545040" y="527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Oval 53"/>
          <p:cNvSpPr/>
          <p:nvPr/>
        </p:nvSpPr>
        <p:spPr>
          <a:xfrm>
            <a:off x="360000" y="21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Oval 54"/>
          <p:cNvSpPr/>
          <p:nvPr/>
        </p:nvSpPr>
        <p:spPr>
          <a:xfrm>
            <a:off x="540000" y="39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Oval 55"/>
          <p:cNvSpPr/>
          <p:nvPr/>
        </p:nvSpPr>
        <p:spPr>
          <a:xfrm>
            <a:off x="540000" y="3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Oval 56"/>
          <p:cNvSpPr/>
          <p:nvPr/>
        </p:nvSpPr>
        <p:spPr>
          <a:xfrm>
            <a:off x="684000" y="612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Oval 57"/>
          <p:cNvSpPr/>
          <p:nvPr/>
        </p:nvSpPr>
        <p:spPr>
          <a:xfrm>
            <a:off x="684000" y="86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Oval 58"/>
          <p:cNvSpPr/>
          <p:nvPr/>
        </p:nvSpPr>
        <p:spPr>
          <a:xfrm flipH="1">
            <a:off x="355680" y="126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Oval 59"/>
          <p:cNvSpPr/>
          <p:nvPr/>
        </p:nvSpPr>
        <p:spPr>
          <a:xfrm flipH="1">
            <a:off x="535680" y="108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Oval 60"/>
          <p:cNvSpPr/>
          <p:nvPr/>
        </p:nvSpPr>
        <p:spPr>
          <a:xfrm flipH="1">
            <a:off x="535680" y="144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Oval 61"/>
          <p:cNvSpPr/>
          <p:nvPr/>
        </p:nvSpPr>
        <p:spPr>
          <a:xfrm flipH="1">
            <a:off x="679680" y="165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Oval 62"/>
          <p:cNvSpPr/>
          <p:nvPr/>
        </p:nvSpPr>
        <p:spPr>
          <a:xfrm flipH="1">
            <a:off x="679680" y="1908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Oval 63"/>
          <p:cNvSpPr/>
          <p:nvPr/>
        </p:nvSpPr>
        <p:spPr>
          <a:xfrm>
            <a:off x="360000" y="230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Oval 64"/>
          <p:cNvSpPr/>
          <p:nvPr/>
        </p:nvSpPr>
        <p:spPr>
          <a:xfrm>
            <a:off x="540000" y="212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Oval 65"/>
          <p:cNvSpPr/>
          <p:nvPr/>
        </p:nvSpPr>
        <p:spPr>
          <a:xfrm>
            <a:off x="540000" y="2493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Oval 66"/>
          <p:cNvSpPr/>
          <p:nvPr/>
        </p:nvSpPr>
        <p:spPr>
          <a:xfrm>
            <a:off x="684000" y="2709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Oval 67"/>
          <p:cNvSpPr/>
          <p:nvPr/>
        </p:nvSpPr>
        <p:spPr>
          <a:xfrm>
            <a:off x="684000" y="2961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Oval 68"/>
          <p:cNvSpPr/>
          <p:nvPr/>
        </p:nvSpPr>
        <p:spPr>
          <a:xfrm flipH="1">
            <a:off x="355680" y="335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Oval 69"/>
          <p:cNvSpPr/>
          <p:nvPr/>
        </p:nvSpPr>
        <p:spPr>
          <a:xfrm flipH="1">
            <a:off x="554400" y="317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Oval 70"/>
          <p:cNvSpPr/>
          <p:nvPr/>
        </p:nvSpPr>
        <p:spPr>
          <a:xfrm flipH="1">
            <a:off x="545040" y="354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Oval 71"/>
          <p:cNvSpPr/>
          <p:nvPr/>
        </p:nvSpPr>
        <p:spPr>
          <a:xfrm flipH="1">
            <a:off x="689040" y="3762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Oval 72"/>
          <p:cNvSpPr/>
          <p:nvPr/>
        </p:nvSpPr>
        <p:spPr>
          <a:xfrm flipH="1">
            <a:off x="689040" y="401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Oval 73"/>
          <p:cNvSpPr/>
          <p:nvPr/>
        </p:nvSpPr>
        <p:spPr>
          <a:xfrm>
            <a:off x="369360" y="441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Oval 74"/>
          <p:cNvSpPr/>
          <p:nvPr/>
        </p:nvSpPr>
        <p:spPr>
          <a:xfrm>
            <a:off x="549360" y="423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Oval 75"/>
          <p:cNvSpPr/>
          <p:nvPr/>
        </p:nvSpPr>
        <p:spPr>
          <a:xfrm>
            <a:off x="549360" y="459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Oval 76"/>
          <p:cNvSpPr/>
          <p:nvPr/>
        </p:nvSpPr>
        <p:spPr>
          <a:xfrm>
            <a:off x="693360" y="480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Oval 77"/>
          <p:cNvSpPr/>
          <p:nvPr/>
        </p:nvSpPr>
        <p:spPr>
          <a:xfrm>
            <a:off x="693360" y="5058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Oval 78"/>
          <p:cNvSpPr/>
          <p:nvPr/>
        </p:nvSpPr>
        <p:spPr>
          <a:xfrm flipH="1">
            <a:off x="1265040" y="545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Oval 79"/>
          <p:cNvSpPr/>
          <p:nvPr/>
        </p:nvSpPr>
        <p:spPr>
          <a:xfrm flipH="1">
            <a:off x="1085040" y="527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PlaceHolder 1"/>
          <p:cNvSpPr>
            <a:spLocks noGrp="1"/>
          </p:cNvSpPr>
          <p:nvPr>
            <p:ph type="ftr" idx="1"/>
          </p:nvPr>
        </p:nvSpPr>
        <p:spPr>
          <a:xfrm>
            <a:off x="3987000" y="5164920"/>
            <a:ext cx="31910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latin typeface="Arial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2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E2D27E-3889-4185-8945-12E80B5E5793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"/>
          </p:nvPr>
        </p:nvSpPr>
        <p:spPr>
          <a:xfrm>
            <a:off x="1584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121"/>
          <p:cNvSpPr/>
          <p:nvPr/>
        </p:nvSpPr>
        <p:spPr>
          <a:xfrm>
            <a:off x="540000" y="306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Freeform 122"/>
          <p:cNvSpPr/>
          <p:nvPr/>
        </p:nvSpPr>
        <p:spPr>
          <a:xfrm>
            <a:off x="720000" y="48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Freeform 123"/>
          <p:cNvSpPr/>
          <p:nvPr/>
        </p:nvSpPr>
        <p:spPr>
          <a:xfrm>
            <a:off x="864000" y="702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Freeform 124"/>
          <p:cNvSpPr/>
          <p:nvPr/>
        </p:nvSpPr>
        <p:spPr>
          <a:xfrm>
            <a:off x="720000" y="12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Freeform 125"/>
          <p:cNvSpPr/>
          <p:nvPr/>
        </p:nvSpPr>
        <p:spPr>
          <a:xfrm>
            <a:off x="864000" y="954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Freeform 126"/>
          <p:cNvSpPr/>
          <p:nvPr/>
        </p:nvSpPr>
        <p:spPr>
          <a:xfrm flipH="1">
            <a:off x="536400" y="1350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Freeform 127"/>
          <p:cNvSpPr/>
          <p:nvPr/>
        </p:nvSpPr>
        <p:spPr>
          <a:xfrm flipH="1">
            <a:off x="716400" y="117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Freeform 128"/>
          <p:cNvSpPr/>
          <p:nvPr/>
        </p:nvSpPr>
        <p:spPr>
          <a:xfrm flipH="1">
            <a:off x="716400" y="153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Freeform 129"/>
          <p:cNvSpPr/>
          <p:nvPr/>
        </p:nvSpPr>
        <p:spPr>
          <a:xfrm flipH="1">
            <a:off x="860400" y="1746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Freeform 130"/>
          <p:cNvSpPr/>
          <p:nvPr/>
        </p:nvSpPr>
        <p:spPr>
          <a:xfrm flipH="1">
            <a:off x="860400" y="1998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Freeform 131"/>
          <p:cNvSpPr/>
          <p:nvPr/>
        </p:nvSpPr>
        <p:spPr>
          <a:xfrm>
            <a:off x="540000" y="2394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Freeform 132"/>
          <p:cNvSpPr/>
          <p:nvPr/>
        </p:nvSpPr>
        <p:spPr>
          <a:xfrm>
            <a:off x="720000" y="2214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Freeform 133"/>
          <p:cNvSpPr/>
          <p:nvPr/>
        </p:nvSpPr>
        <p:spPr>
          <a:xfrm>
            <a:off x="720000" y="2583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Freeform 134"/>
          <p:cNvSpPr/>
          <p:nvPr/>
        </p:nvSpPr>
        <p:spPr>
          <a:xfrm>
            <a:off x="864000" y="2799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Freeform 135"/>
          <p:cNvSpPr/>
          <p:nvPr/>
        </p:nvSpPr>
        <p:spPr>
          <a:xfrm>
            <a:off x="864000" y="3051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Freeform 136"/>
          <p:cNvSpPr/>
          <p:nvPr/>
        </p:nvSpPr>
        <p:spPr>
          <a:xfrm flipH="1">
            <a:off x="536400" y="3447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Freeform 137"/>
          <p:cNvSpPr/>
          <p:nvPr/>
        </p:nvSpPr>
        <p:spPr>
          <a:xfrm flipH="1">
            <a:off x="735120" y="3267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Freeform 138"/>
          <p:cNvSpPr/>
          <p:nvPr/>
        </p:nvSpPr>
        <p:spPr>
          <a:xfrm flipH="1">
            <a:off x="725760" y="3636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Freeform 139"/>
          <p:cNvSpPr/>
          <p:nvPr/>
        </p:nvSpPr>
        <p:spPr>
          <a:xfrm flipH="1">
            <a:off x="869760" y="3852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 140"/>
          <p:cNvSpPr/>
          <p:nvPr/>
        </p:nvSpPr>
        <p:spPr>
          <a:xfrm flipH="1">
            <a:off x="869760" y="4104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Freeform 141"/>
          <p:cNvSpPr/>
          <p:nvPr/>
        </p:nvSpPr>
        <p:spPr>
          <a:xfrm>
            <a:off x="549360" y="4500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Freeform 142"/>
          <p:cNvSpPr/>
          <p:nvPr/>
        </p:nvSpPr>
        <p:spPr>
          <a:xfrm>
            <a:off x="729360" y="432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Freeform 143"/>
          <p:cNvSpPr/>
          <p:nvPr/>
        </p:nvSpPr>
        <p:spPr>
          <a:xfrm>
            <a:off x="729360" y="468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Freeform 144"/>
          <p:cNvSpPr/>
          <p:nvPr/>
        </p:nvSpPr>
        <p:spPr>
          <a:xfrm>
            <a:off x="873360" y="4896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Freeform 145"/>
          <p:cNvSpPr/>
          <p:nvPr/>
        </p:nvSpPr>
        <p:spPr>
          <a:xfrm>
            <a:off x="873360" y="5148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Freeform 146"/>
          <p:cNvSpPr/>
          <p:nvPr/>
        </p:nvSpPr>
        <p:spPr>
          <a:xfrm flipH="1">
            <a:off x="545760" y="5544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Freeform 147"/>
          <p:cNvSpPr/>
          <p:nvPr/>
        </p:nvSpPr>
        <p:spPr>
          <a:xfrm flipH="1">
            <a:off x="725760" y="5364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Oval 148"/>
          <p:cNvSpPr/>
          <p:nvPr/>
        </p:nvSpPr>
        <p:spPr>
          <a:xfrm>
            <a:off x="1260000" y="21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Oval 149"/>
          <p:cNvSpPr/>
          <p:nvPr/>
        </p:nvSpPr>
        <p:spPr>
          <a:xfrm>
            <a:off x="1080000" y="39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Oval 150"/>
          <p:cNvSpPr/>
          <p:nvPr/>
        </p:nvSpPr>
        <p:spPr>
          <a:xfrm>
            <a:off x="1080000" y="3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Oval 151"/>
          <p:cNvSpPr/>
          <p:nvPr/>
        </p:nvSpPr>
        <p:spPr>
          <a:xfrm>
            <a:off x="936000" y="612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Oval 152"/>
          <p:cNvSpPr/>
          <p:nvPr/>
        </p:nvSpPr>
        <p:spPr>
          <a:xfrm>
            <a:off x="936000" y="86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Oval 153"/>
          <p:cNvSpPr/>
          <p:nvPr/>
        </p:nvSpPr>
        <p:spPr>
          <a:xfrm flipH="1">
            <a:off x="1255680" y="126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Oval 154"/>
          <p:cNvSpPr/>
          <p:nvPr/>
        </p:nvSpPr>
        <p:spPr>
          <a:xfrm flipH="1">
            <a:off x="1075680" y="108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Oval 155"/>
          <p:cNvSpPr/>
          <p:nvPr/>
        </p:nvSpPr>
        <p:spPr>
          <a:xfrm flipH="1">
            <a:off x="1075680" y="144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Oval 156"/>
          <p:cNvSpPr/>
          <p:nvPr/>
        </p:nvSpPr>
        <p:spPr>
          <a:xfrm flipH="1">
            <a:off x="931680" y="165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Oval 157"/>
          <p:cNvSpPr/>
          <p:nvPr/>
        </p:nvSpPr>
        <p:spPr>
          <a:xfrm flipH="1">
            <a:off x="931680" y="1908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Oval 158"/>
          <p:cNvSpPr/>
          <p:nvPr/>
        </p:nvSpPr>
        <p:spPr>
          <a:xfrm>
            <a:off x="1260000" y="230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Oval 159"/>
          <p:cNvSpPr/>
          <p:nvPr/>
        </p:nvSpPr>
        <p:spPr>
          <a:xfrm>
            <a:off x="1080000" y="212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Oval 160"/>
          <p:cNvSpPr/>
          <p:nvPr/>
        </p:nvSpPr>
        <p:spPr>
          <a:xfrm>
            <a:off x="1080000" y="2493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Oval 161"/>
          <p:cNvSpPr/>
          <p:nvPr/>
        </p:nvSpPr>
        <p:spPr>
          <a:xfrm>
            <a:off x="936000" y="2709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Oval 162"/>
          <p:cNvSpPr/>
          <p:nvPr/>
        </p:nvSpPr>
        <p:spPr>
          <a:xfrm>
            <a:off x="936000" y="2961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Oval 163"/>
          <p:cNvSpPr/>
          <p:nvPr/>
        </p:nvSpPr>
        <p:spPr>
          <a:xfrm flipH="1">
            <a:off x="1255680" y="335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Oval 164"/>
          <p:cNvSpPr/>
          <p:nvPr/>
        </p:nvSpPr>
        <p:spPr>
          <a:xfrm flipH="1">
            <a:off x="1094400" y="317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Oval 165"/>
          <p:cNvSpPr/>
          <p:nvPr/>
        </p:nvSpPr>
        <p:spPr>
          <a:xfrm flipH="1">
            <a:off x="1085040" y="354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Oval 166"/>
          <p:cNvSpPr/>
          <p:nvPr/>
        </p:nvSpPr>
        <p:spPr>
          <a:xfrm flipH="1">
            <a:off x="941040" y="3762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Oval 167"/>
          <p:cNvSpPr/>
          <p:nvPr/>
        </p:nvSpPr>
        <p:spPr>
          <a:xfrm flipH="1">
            <a:off x="941040" y="401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Oval 168"/>
          <p:cNvSpPr/>
          <p:nvPr/>
        </p:nvSpPr>
        <p:spPr>
          <a:xfrm>
            <a:off x="1269360" y="441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Oval 169"/>
          <p:cNvSpPr/>
          <p:nvPr/>
        </p:nvSpPr>
        <p:spPr>
          <a:xfrm>
            <a:off x="1089360" y="423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Oval 170"/>
          <p:cNvSpPr/>
          <p:nvPr/>
        </p:nvSpPr>
        <p:spPr>
          <a:xfrm>
            <a:off x="1089360" y="459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Oval 171"/>
          <p:cNvSpPr/>
          <p:nvPr/>
        </p:nvSpPr>
        <p:spPr>
          <a:xfrm>
            <a:off x="945360" y="480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Oval 172"/>
          <p:cNvSpPr/>
          <p:nvPr/>
        </p:nvSpPr>
        <p:spPr>
          <a:xfrm>
            <a:off x="945360" y="5058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Oval 173"/>
          <p:cNvSpPr/>
          <p:nvPr/>
        </p:nvSpPr>
        <p:spPr>
          <a:xfrm flipH="1">
            <a:off x="365040" y="545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Oval 174"/>
          <p:cNvSpPr/>
          <p:nvPr/>
        </p:nvSpPr>
        <p:spPr>
          <a:xfrm flipH="1">
            <a:off x="545040" y="527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Oval 175"/>
          <p:cNvSpPr/>
          <p:nvPr/>
        </p:nvSpPr>
        <p:spPr>
          <a:xfrm>
            <a:off x="360000" y="21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Oval 176"/>
          <p:cNvSpPr/>
          <p:nvPr/>
        </p:nvSpPr>
        <p:spPr>
          <a:xfrm>
            <a:off x="540000" y="39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Oval 177"/>
          <p:cNvSpPr/>
          <p:nvPr/>
        </p:nvSpPr>
        <p:spPr>
          <a:xfrm>
            <a:off x="540000" y="3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Oval 178"/>
          <p:cNvSpPr/>
          <p:nvPr/>
        </p:nvSpPr>
        <p:spPr>
          <a:xfrm>
            <a:off x="684000" y="612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Oval 179"/>
          <p:cNvSpPr/>
          <p:nvPr/>
        </p:nvSpPr>
        <p:spPr>
          <a:xfrm>
            <a:off x="684000" y="86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Oval 180"/>
          <p:cNvSpPr/>
          <p:nvPr/>
        </p:nvSpPr>
        <p:spPr>
          <a:xfrm flipH="1">
            <a:off x="355680" y="126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Oval 181"/>
          <p:cNvSpPr/>
          <p:nvPr/>
        </p:nvSpPr>
        <p:spPr>
          <a:xfrm flipH="1">
            <a:off x="535680" y="108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Oval 182"/>
          <p:cNvSpPr/>
          <p:nvPr/>
        </p:nvSpPr>
        <p:spPr>
          <a:xfrm flipH="1">
            <a:off x="535680" y="144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Oval 183"/>
          <p:cNvSpPr/>
          <p:nvPr/>
        </p:nvSpPr>
        <p:spPr>
          <a:xfrm flipH="1">
            <a:off x="679680" y="165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Oval 184"/>
          <p:cNvSpPr/>
          <p:nvPr/>
        </p:nvSpPr>
        <p:spPr>
          <a:xfrm flipH="1">
            <a:off x="679680" y="1908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Oval 185"/>
          <p:cNvSpPr/>
          <p:nvPr/>
        </p:nvSpPr>
        <p:spPr>
          <a:xfrm>
            <a:off x="360000" y="230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Oval 186"/>
          <p:cNvSpPr/>
          <p:nvPr/>
        </p:nvSpPr>
        <p:spPr>
          <a:xfrm>
            <a:off x="540000" y="212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Oval 187"/>
          <p:cNvSpPr/>
          <p:nvPr/>
        </p:nvSpPr>
        <p:spPr>
          <a:xfrm>
            <a:off x="540000" y="2493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Oval 188"/>
          <p:cNvSpPr/>
          <p:nvPr/>
        </p:nvSpPr>
        <p:spPr>
          <a:xfrm>
            <a:off x="684000" y="2709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Oval 189"/>
          <p:cNvSpPr/>
          <p:nvPr/>
        </p:nvSpPr>
        <p:spPr>
          <a:xfrm>
            <a:off x="684000" y="2961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Oval 190"/>
          <p:cNvSpPr/>
          <p:nvPr/>
        </p:nvSpPr>
        <p:spPr>
          <a:xfrm flipH="1">
            <a:off x="355680" y="335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Oval 191"/>
          <p:cNvSpPr/>
          <p:nvPr/>
        </p:nvSpPr>
        <p:spPr>
          <a:xfrm flipH="1">
            <a:off x="554400" y="317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Oval 192"/>
          <p:cNvSpPr/>
          <p:nvPr/>
        </p:nvSpPr>
        <p:spPr>
          <a:xfrm flipH="1">
            <a:off x="545040" y="354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Oval 193"/>
          <p:cNvSpPr/>
          <p:nvPr/>
        </p:nvSpPr>
        <p:spPr>
          <a:xfrm flipH="1">
            <a:off x="689040" y="3762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Oval 194"/>
          <p:cNvSpPr/>
          <p:nvPr/>
        </p:nvSpPr>
        <p:spPr>
          <a:xfrm flipH="1">
            <a:off x="689040" y="401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Oval 195"/>
          <p:cNvSpPr/>
          <p:nvPr/>
        </p:nvSpPr>
        <p:spPr>
          <a:xfrm>
            <a:off x="369360" y="441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Oval 196"/>
          <p:cNvSpPr/>
          <p:nvPr/>
        </p:nvSpPr>
        <p:spPr>
          <a:xfrm>
            <a:off x="549360" y="423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Oval 197"/>
          <p:cNvSpPr/>
          <p:nvPr/>
        </p:nvSpPr>
        <p:spPr>
          <a:xfrm>
            <a:off x="549360" y="459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Oval 198"/>
          <p:cNvSpPr/>
          <p:nvPr/>
        </p:nvSpPr>
        <p:spPr>
          <a:xfrm>
            <a:off x="693360" y="480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Oval 199"/>
          <p:cNvSpPr/>
          <p:nvPr/>
        </p:nvSpPr>
        <p:spPr>
          <a:xfrm>
            <a:off x="693360" y="5058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Oval 200"/>
          <p:cNvSpPr/>
          <p:nvPr/>
        </p:nvSpPr>
        <p:spPr>
          <a:xfrm flipH="1">
            <a:off x="1265040" y="545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Oval 201"/>
          <p:cNvSpPr/>
          <p:nvPr/>
        </p:nvSpPr>
        <p:spPr>
          <a:xfrm flipH="1">
            <a:off x="1085040" y="527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ftr" idx="4"/>
          </p:nvPr>
        </p:nvSpPr>
        <p:spPr>
          <a:xfrm>
            <a:off x="3987000" y="5164920"/>
            <a:ext cx="31910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latin typeface="Arial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CA4265-7095-4E44-AF2E-FFAEAA6DE100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6"/>
          </p:nvPr>
        </p:nvSpPr>
        <p:spPr>
          <a:xfrm>
            <a:off x="1584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reeform 243"/>
          <p:cNvSpPr/>
          <p:nvPr/>
        </p:nvSpPr>
        <p:spPr>
          <a:xfrm>
            <a:off x="540000" y="306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Freeform 244"/>
          <p:cNvSpPr/>
          <p:nvPr/>
        </p:nvSpPr>
        <p:spPr>
          <a:xfrm>
            <a:off x="720000" y="48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Freeform 245"/>
          <p:cNvSpPr/>
          <p:nvPr/>
        </p:nvSpPr>
        <p:spPr>
          <a:xfrm>
            <a:off x="864000" y="702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Freeform 246"/>
          <p:cNvSpPr/>
          <p:nvPr/>
        </p:nvSpPr>
        <p:spPr>
          <a:xfrm>
            <a:off x="720000" y="12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Freeform 247"/>
          <p:cNvSpPr/>
          <p:nvPr/>
        </p:nvSpPr>
        <p:spPr>
          <a:xfrm>
            <a:off x="864000" y="954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Freeform 248"/>
          <p:cNvSpPr/>
          <p:nvPr/>
        </p:nvSpPr>
        <p:spPr>
          <a:xfrm flipH="1">
            <a:off x="536400" y="1350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Freeform 249"/>
          <p:cNvSpPr/>
          <p:nvPr/>
        </p:nvSpPr>
        <p:spPr>
          <a:xfrm flipH="1">
            <a:off x="716400" y="117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Freeform 250"/>
          <p:cNvSpPr/>
          <p:nvPr/>
        </p:nvSpPr>
        <p:spPr>
          <a:xfrm flipH="1">
            <a:off x="716400" y="153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Freeform 251"/>
          <p:cNvSpPr/>
          <p:nvPr/>
        </p:nvSpPr>
        <p:spPr>
          <a:xfrm flipH="1">
            <a:off x="860400" y="1746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Freeform 252"/>
          <p:cNvSpPr/>
          <p:nvPr/>
        </p:nvSpPr>
        <p:spPr>
          <a:xfrm flipH="1">
            <a:off x="860400" y="1998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Freeform 253"/>
          <p:cNvSpPr/>
          <p:nvPr/>
        </p:nvSpPr>
        <p:spPr>
          <a:xfrm>
            <a:off x="540000" y="2394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Freeform 254"/>
          <p:cNvSpPr/>
          <p:nvPr/>
        </p:nvSpPr>
        <p:spPr>
          <a:xfrm>
            <a:off x="720000" y="2214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Freeform 255"/>
          <p:cNvSpPr/>
          <p:nvPr/>
        </p:nvSpPr>
        <p:spPr>
          <a:xfrm>
            <a:off x="720000" y="2583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Freeform 256"/>
          <p:cNvSpPr/>
          <p:nvPr/>
        </p:nvSpPr>
        <p:spPr>
          <a:xfrm>
            <a:off x="864000" y="2799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Freeform 257"/>
          <p:cNvSpPr/>
          <p:nvPr/>
        </p:nvSpPr>
        <p:spPr>
          <a:xfrm>
            <a:off x="864000" y="3051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Freeform 258"/>
          <p:cNvSpPr/>
          <p:nvPr/>
        </p:nvSpPr>
        <p:spPr>
          <a:xfrm flipH="1">
            <a:off x="536400" y="3447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Freeform 259"/>
          <p:cNvSpPr/>
          <p:nvPr/>
        </p:nvSpPr>
        <p:spPr>
          <a:xfrm flipH="1">
            <a:off x="735120" y="3267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Freeform 260"/>
          <p:cNvSpPr/>
          <p:nvPr/>
        </p:nvSpPr>
        <p:spPr>
          <a:xfrm flipH="1">
            <a:off x="725760" y="3636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Freeform 261"/>
          <p:cNvSpPr/>
          <p:nvPr/>
        </p:nvSpPr>
        <p:spPr>
          <a:xfrm flipH="1">
            <a:off x="869760" y="3852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Freeform 262"/>
          <p:cNvSpPr/>
          <p:nvPr/>
        </p:nvSpPr>
        <p:spPr>
          <a:xfrm flipH="1">
            <a:off x="869760" y="4104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Freeform 263"/>
          <p:cNvSpPr/>
          <p:nvPr/>
        </p:nvSpPr>
        <p:spPr>
          <a:xfrm>
            <a:off x="549360" y="4500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Freeform 264"/>
          <p:cNvSpPr/>
          <p:nvPr/>
        </p:nvSpPr>
        <p:spPr>
          <a:xfrm>
            <a:off x="729360" y="432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Freeform 265"/>
          <p:cNvSpPr/>
          <p:nvPr/>
        </p:nvSpPr>
        <p:spPr>
          <a:xfrm>
            <a:off x="729360" y="468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Freeform 266"/>
          <p:cNvSpPr/>
          <p:nvPr/>
        </p:nvSpPr>
        <p:spPr>
          <a:xfrm>
            <a:off x="873360" y="4896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Freeform 267"/>
          <p:cNvSpPr/>
          <p:nvPr/>
        </p:nvSpPr>
        <p:spPr>
          <a:xfrm>
            <a:off x="873360" y="5148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Freeform 268"/>
          <p:cNvSpPr/>
          <p:nvPr/>
        </p:nvSpPr>
        <p:spPr>
          <a:xfrm flipH="1">
            <a:off x="545760" y="5544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Freeform 269"/>
          <p:cNvSpPr/>
          <p:nvPr/>
        </p:nvSpPr>
        <p:spPr>
          <a:xfrm flipH="1">
            <a:off x="725760" y="5364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Oval 270"/>
          <p:cNvSpPr/>
          <p:nvPr/>
        </p:nvSpPr>
        <p:spPr>
          <a:xfrm>
            <a:off x="1260000" y="21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Oval 271"/>
          <p:cNvSpPr/>
          <p:nvPr/>
        </p:nvSpPr>
        <p:spPr>
          <a:xfrm>
            <a:off x="1080000" y="39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Oval 272"/>
          <p:cNvSpPr/>
          <p:nvPr/>
        </p:nvSpPr>
        <p:spPr>
          <a:xfrm>
            <a:off x="1080000" y="3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Oval 273"/>
          <p:cNvSpPr/>
          <p:nvPr/>
        </p:nvSpPr>
        <p:spPr>
          <a:xfrm>
            <a:off x="936000" y="612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Oval 274"/>
          <p:cNvSpPr/>
          <p:nvPr/>
        </p:nvSpPr>
        <p:spPr>
          <a:xfrm>
            <a:off x="936000" y="86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Oval 275"/>
          <p:cNvSpPr/>
          <p:nvPr/>
        </p:nvSpPr>
        <p:spPr>
          <a:xfrm flipH="1">
            <a:off x="1255680" y="126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Oval 276"/>
          <p:cNvSpPr/>
          <p:nvPr/>
        </p:nvSpPr>
        <p:spPr>
          <a:xfrm flipH="1">
            <a:off x="1075680" y="108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Oval 277"/>
          <p:cNvSpPr/>
          <p:nvPr/>
        </p:nvSpPr>
        <p:spPr>
          <a:xfrm flipH="1">
            <a:off x="1075680" y="144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Oval 278"/>
          <p:cNvSpPr/>
          <p:nvPr/>
        </p:nvSpPr>
        <p:spPr>
          <a:xfrm flipH="1">
            <a:off x="931680" y="165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Oval 279"/>
          <p:cNvSpPr/>
          <p:nvPr/>
        </p:nvSpPr>
        <p:spPr>
          <a:xfrm flipH="1">
            <a:off x="931680" y="1908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Oval 280"/>
          <p:cNvSpPr/>
          <p:nvPr/>
        </p:nvSpPr>
        <p:spPr>
          <a:xfrm>
            <a:off x="1260000" y="230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Oval 281"/>
          <p:cNvSpPr/>
          <p:nvPr/>
        </p:nvSpPr>
        <p:spPr>
          <a:xfrm>
            <a:off x="1080000" y="212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Oval 282"/>
          <p:cNvSpPr/>
          <p:nvPr/>
        </p:nvSpPr>
        <p:spPr>
          <a:xfrm>
            <a:off x="1080000" y="2493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Oval 283"/>
          <p:cNvSpPr/>
          <p:nvPr/>
        </p:nvSpPr>
        <p:spPr>
          <a:xfrm>
            <a:off x="936000" y="2709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Oval 284"/>
          <p:cNvSpPr/>
          <p:nvPr/>
        </p:nvSpPr>
        <p:spPr>
          <a:xfrm>
            <a:off x="936000" y="2961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Oval 285"/>
          <p:cNvSpPr/>
          <p:nvPr/>
        </p:nvSpPr>
        <p:spPr>
          <a:xfrm flipH="1">
            <a:off x="1255680" y="335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Oval 286"/>
          <p:cNvSpPr/>
          <p:nvPr/>
        </p:nvSpPr>
        <p:spPr>
          <a:xfrm flipH="1">
            <a:off x="1094400" y="317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Oval 287"/>
          <p:cNvSpPr/>
          <p:nvPr/>
        </p:nvSpPr>
        <p:spPr>
          <a:xfrm flipH="1">
            <a:off x="1085040" y="354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Oval 288"/>
          <p:cNvSpPr/>
          <p:nvPr/>
        </p:nvSpPr>
        <p:spPr>
          <a:xfrm flipH="1">
            <a:off x="941040" y="3762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Oval 289"/>
          <p:cNvSpPr/>
          <p:nvPr/>
        </p:nvSpPr>
        <p:spPr>
          <a:xfrm flipH="1">
            <a:off x="941040" y="401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Oval 290"/>
          <p:cNvSpPr/>
          <p:nvPr/>
        </p:nvSpPr>
        <p:spPr>
          <a:xfrm>
            <a:off x="1269360" y="441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Oval 291"/>
          <p:cNvSpPr/>
          <p:nvPr/>
        </p:nvSpPr>
        <p:spPr>
          <a:xfrm>
            <a:off x="1089360" y="423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Oval 292"/>
          <p:cNvSpPr/>
          <p:nvPr/>
        </p:nvSpPr>
        <p:spPr>
          <a:xfrm>
            <a:off x="1089360" y="459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Oval 293"/>
          <p:cNvSpPr/>
          <p:nvPr/>
        </p:nvSpPr>
        <p:spPr>
          <a:xfrm>
            <a:off x="945360" y="480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Oval 294"/>
          <p:cNvSpPr/>
          <p:nvPr/>
        </p:nvSpPr>
        <p:spPr>
          <a:xfrm>
            <a:off x="945360" y="5058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Oval 295"/>
          <p:cNvSpPr/>
          <p:nvPr/>
        </p:nvSpPr>
        <p:spPr>
          <a:xfrm flipH="1">
            <a:off x="365040" y="545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Oval 296"/>
          <p:cNvSpPr/>
          <p:nvPr/>
        </p:nvSpPr>
        <p:spPr>
          <a:xfrm flipH="1">
            <a:off x="545040" y="527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Oval 297"/>
          <p:cNvSpPr/>
          <p:nvPr/>
        </p:nvSpPr>
        <p:spPr>
          <a:xfrm>
            <a:off x="360000" y="21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Oval 298"/>
          <p:cNvSpPr/>
          <p:nvPr/>
        </p:nvSpPr>
        <p:spPr>
          <a:xfrm>
            <a:off x="540000" y="39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Oval 299"/>
          <p:cNvSpPr/>
          <p:nvPr/>
        </p:nvSpPr>
        <p:spPr>
          <a:xfrm>
            <a:off x="540000" y="3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Oval 300"/>
          <p:cNvSpPr/>
          <p:nvPr/>
        </p:nvSpPr>
        <p:spPr>
          <a:xfrm>
            <a:off x="684000" y="612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Oval 301"/>
          <p:cNvSpPr/>
          <p:nvPr/>
        </p:nvSpPr>
        <p:spPr>
          <a:xfrm>
            <a:off x="684000" y="86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Oval 302"/>
          <p:cNvSpPr/>
          <p:nvPr/>
        </p:nvSpPr>
        <p:spPr>
          <a:xfrm flipH="1">
            <a:off x="355680" y="126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Oval 303"/>
          <p:cNvSpPr/>
          <p:nvPr/>
        </p:nvSpPr>
        <p:spPr>
          <a:xfrm flipH="1">
            <a:off x="535680" y="108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Oval 304"/>
          <p:cNvSpPr/>
          <p:nvPr/>
        </p:nvSpPr>
        <p:spPr>
          <a:xfrm flipH="1">
            <a:off x="535680" y="144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Oval 305"/>
          <p:cNvSpPr/>
          <p:nvPr/>
        </p:nvSpPr>
        <p:spPr>
          <a:xfrm flipH="1">
            <a:off x="679680" y="165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Oval 306"/>
          <p:cNvSpPr/>
          <p:nvPr/>
        </p:nvSpPr>
        <p:spPr>
          <a:xfrm flipH="1">
            <a:off x="679680" y="1908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Oval 307"/>
          <p:cNvSpPr/>
          <p:nvPr/>
        </p:nvSpPr>
        <p:spPr>
          <a:xfrm>
            <a:off x="360000" y="230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Oval 308"/>
          <p:cNvSpPr/>
          <p:nvPr/>
        </p:nvSpPr>
        <p:spPr>
          <a:xfrm>
            <a:off x="540000" y="212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Oval 309"/>
          <p:cNvSpPr/>
          <p:nvPr/>
        </p:nvSpPr>
        <p:spPr>
          <a:xfrm>
            <a:off x="540000" y="2493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Oval 310"/>
          <p:cNvSpPr/>
          <p:nvPr/>
        </p:nvSpPr>
        <p:spPr>
          <a:xfrm>
            <a:off x="684000" y="2709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Oval 311"/>
          <p:cNvSpPr/>
          <p:nvPr/>
        </p:nvSpPr>
        <p:spPr>
          <a:xfrm>
            <a:off x="684000" y="2961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Oval 312"/>
          <p:cNvSpPr/>
          <p:nvPr/>
        </p:nvSpPr>
        <p:spPr>
          <a:xfrm flipH="1">
            <a:off x="355680" y="335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Oval 313"/>
          <p:cNvSpPr/>
          <p:nvPr/>
        </p:nvSpPr>
        <p:spPr>
          <a:xfrm flipH="1">
            <a:off x="554400" y="317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Oval 314"/>
          <p:cNvSpPr/>
          <p:nvPr/>
        </p:nvSpPr>
        <p:spPr>
          <a:xfrm flipH="1">
            <a:off x="545040" y="354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Oval 315"/>
          <p:cNvSpPr/>
          <p:nvPr/>
        </p:nvSpPr>
        <p:spPr>
          <a:xfrm flipH="1">
            <a:off x="689040" y="3762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Oval 316"/>
          <p:cNvSpPr/>
          <p:nvPr/>
        </p:nvSpPr>
        <p:spPr>
          <a:xfrm flipH="1">
            <a:off x="689040" y="401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Oval 317"/>
          <p:cNvSpPr/>
          <p:nvPr/>
        </p:nvSpPr>
        <p:spPr>
          <a:xfrm>
            <a:off x="369360" y="441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Oval 318"/>
          <p:cNvSpPr/>
          <p:nvPr/>
        </p:nvSpPr>
        <p:spPr>
          <a:xfrm>
            <a:off x="549360" y="423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Oval 319"/>
          <p:cNvSpPr/>
          <p:nvPr/>
        </p:nvSpPr>
        <p:spPr>
          <a:xfrm>
            <a:off x="549360" y="459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Oval 320"/>
          <p:cNvSpPr/>
          <p:nvPr/>
        </p:nvSpPr>
        <p:spPr>
          <a:xfrm>
            <a:off x="693360" y="480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Oval 321"/>
          <p:cNvSpPr/>
          <p:nvPr/>
        </p:nvSpPr>
        <p:spPr>
          <a:xfrm>
            <a:off x="693360" y="5058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Oval 322"/>
          <p:cNvSpPr/>
          <p:nvPr/>
        </p:nvSpPr>
        <p:spPr>
          <a:xfrm flipH="1">
            <a:off x="1265040" y="545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Oval 323"/>
          <p:cNvSpPr/>
          <p:nvPr/>
        </p:nvSpPr>
        <p:spPr>
          <a:xfrm flipH="1">
            <a:off x="1085040" y="527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PlaceHolder 1"/>
          <p:cNvSpPr>
            <a:spLocks noGrp="1"/>
          </p:cNvSpPr>
          <p:nvPr>
            <p:ph type="ftr" idx="7"/>
          </p:nvPr>
        </p:nvSpPr>
        <p:spPr>
          <a:xfrm>
            <a:off x="3987000" y="5164920"/>
            <a:ext cx="31910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latin typeface="Arial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ldNum" idx="8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2D6F8B-1B03-422F-8DB9-839A985DF0F5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dt" idx="9"/>
          </p:nvPr>
        </p:nvSpPr>
        <p:spPr>
          <a:xfrm>
            <a:off x="1584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2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365"/>
          <p:cNvSpPr/>
          <p:nvPr/>
        </p:nvSpPr>
        <p:spPr>
          <a:xfrm>
            <a:off x="540000" y="306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Freeform 366"/>
          <p:cNvSpPr/>
          <p:nvPr/>
        </p:nvSpPr>
        <p:spPr>
          <a:xfrm>
            <a:off x="720000" y="48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Freeform 367"/>
          <p:cNvSpPr/>
          <p:nvPr/>
        </p:nvSpPr>
        <p:spPr>
          <a:xfrm>
            <a:off x="864000" y="702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Freeform 368"/>
          <p:cNvSpPr/>
          <p:nvPr/>
        </p:nvSpPr>
        <p:spPr>
          <a:xfrm>
            <a:off x="720000" y="12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Freeform 369"/>
          <p:cNvSpPr/>
          <p:nvPr/>
        </p:nvSpPr>
        <p:spPr>
          <a:xfrm>
            <a:off x="864000" y="954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Freeform 370"/>
          <p:cNvSpPr/>
          <p:nvPr/>
        </p:nvSpPr>
        <p:spPr>
          <a:xfrm flipH="1">
            <a:off x="536400" y="1350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Freeform 371"/>
          <p:cNvSpPr/>
          <p:nvPr/>
        </p:nvSpPr>
        <p:spPr>
          <a:xfrm flipH="1">
            <a:off x="716400" y="117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Freeform 372"/>
          <p:cNvSpPr/>
          <p:nvPr/>
        </p:nvSpPr>
        <p:spPr>
          <a:xfrm flipH="1">
            <a:off x="716400" y="153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Freeform 373"/>
          <p:cNvSpPr/>
          <p:nvPr/>
        </p:nvSpPr>
        <p:spPr>
          <a:xfrm flipH="1">
            <a:off x="860400" y="1746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Freeform 374"/>
          <p:cNvSpPr/>
          <p:nvPr/>
        </p:nvSpPr>
        <p:spPr>
          <a:xfrm flipH="1">
            <a:off x="860400" y="1998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Freeform 375"/>
          <p:cNvSpPr/>
          <p:nvPr/>
        </p:nvSpPr>
        <p:spPr>
          <a:xfrm>
            <a:off x="540000" y="2394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Freeform 376"/>
          <p:cNvSpPr/>
          <p:nvPr/>
        </p:nvSpPr>
        <p:spPr>
          <a:xfrm>
            <a:off x="720000" y="2214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Freeform 377"/>
          <p:cNvSpPr/>
          <p:nvPr/>
        </p:nvSpPr>
        <p:spPr>
          <a:xfrm>
            <a:off x="720000" y="2583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Freeform 378"/>
          <p:cNvSpPr/>
          <p:nvPr/>
        </p:nvSpPr>
        <p:spPr>
          <a:xfrm>
            <a:off x="864000" y="2799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Freeform 379"/>
          <p:cNvSpPr/>
          <p:nvPr/>
        </p:nvSpPr>
        <p:spPr>
          <a:xfrm>
            <a:off x="864000" y="3051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Freeform 380"/>
          <p:cNvSpPr/>
          <p:nvPr/>
        </p:nvSpPr>
        <p:spPr>
          <a:xfrm flipH="1">
            <a:off x="536400" y="3447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Freeform 381"/>
          <p:cNvSpPr/>
          <p:nvPr/>
        </p:nvSpPr>
        <p:spPr>
          <a:xfrm flipH="1">
            <a:off x="735120" y="3267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Freeform 382"/>
          <p:cNvSpPr/>
          <p:nvPr/>
        </p:nvSpPr>
        <p:spPr>
          <a:xfrm flipH="1">
            <a:off x="725760" y="3636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Freeform 383"/>
          <p:cNvSpPr/>
          <p:nvPr/>
        </p:nvSpPr>
        <p:spPr>
          <a:xfrm flipH="1">
            <a:off x="869760" y="3852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Freeform 384"/>
          <p:cNvSpPr/>
          <p:nvPr/>
        </p:nvSpPr>
        <p:spPr>
          <a:xfrm flipH="1">
            <a:off x="869760" y="4104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Freeform 385"/>
          <p:cNvSpPr/>
          <p:nvPr/>
        </p:nvSpPr>
        <p:spPr>
          <a:xfrm>
            <a:off x="549360" y="4500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Freeform 386"/>
          <p:cNvSpPr/>
          <p:nvPr/>
        </p:nvSpPr>
        <p:spPr>
          <a:xfrm>
            <a:off x="729360" y="432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Freeform 387"/>
          <p:cNvSpPr/>
          <p:nvPr/>
        </p:nvSpPr>
        <p:spPr>
          <a:xfrm>
            <a:off x="729360" y="468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Freeform 388"/>
          <p:cNvSpPr/>
          <p:nvPr/>
        </p:nvSpPr>
        <p:spPr>
          <a:xfrm>
            <a:off x="873360" y="4896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Freeform 389"/>
          <p:cNvSpPr/>
          <p:nvPr/>
        </p:nvSpPr>
        <p:spPr>
          <a:xfrm>
            <a:off x="873360" y="5148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Freeform 390"/>
          <p:cNvSpPr/>
          <p:nvPr/>
        </p:nvSpPr>
        <p:spPr>
          <a:xfrm flipH="1">
            <a:off x="545760" y="5544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Freeform 391"/>
          <p:cNvSpPr/>
          <p:nvPr/>
        </p:nvSpPr>
        <p:spPr>
          <a:xfrm flipH="1">
            <a:off x="725760" y="5364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Oval 392"/>
          <p:cNvSpPr/>
          <p:nvPr/>
        </p:nvSpPr>
        <p:spPr>
          <a:xfrm>
            <a:off x="1260000" y="21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Oval 393"/>
          <p:cNvSpPr/>
          <p:nvPr/>
        </p:nvSpPr>
        <p:spPr>
          <a:xfrm>
            <a:off x="1080000" y="39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Oval 394"/>
          <p:cNvSpPr/>
          <p:nvPr/>
        </p:nvSpPr>
        <p:spPr>
          <a:xfrm>
            <a:off x="1080000" y="3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Oval 395"/>
          <p:cNvSpPr/>
          <p:nvPr/>
        </p:nvSpPr>
        <p:spPr>
          <a:xfrm>
            <a:off x="936000" y="612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Oval 396"/>
          <p:cNvSpPr/>
          <p:nvPr/>
        </p:nvSpPr>
        <p:spPr>
          <a:xfrm>
            <a:off x="936000" y="86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Oval 397"/>
          <p:cNvSpPr/>
          <p:nvPr/>
        </p:nvSpPr>
        <p:spPr>
          <a:xfrm flipH="1">
            <a:off x="1255680" y="126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Oval 398"/>
          <p:cNvSpPr/>
          <p:nvPr/>
        </p:nvSpPr>
        <p:spPr>
          <a:xfrm flipH="1">
            <a:off x="1075680" y="108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Oval 399"/>
          <p:cNvSpPr/>
          <p:nvPr/>
        </p:nvSpPr>
        <p:spPr>
          <a:xfrm flipH="1">
            <a:off x="1075680" y="144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Oval 400"/>
          <p:cNvSpPr/>
          <p:nvPr/>
        </p:nvSpPr>
        <p:spPr>
          <a:xfrm flipH="1">
            <a:off x="931680" y="165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Oval 401"/>
          <p:cNvSpPr/>
          <p:nvPr/>
        </p:nvSpPr>
        <p:spPr>
          <a:xfrm flipH="1">
            <a:off x="931680" y="1908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Oval 402"/>
          <p:cNvSpPr/>
          <p:nvPr/>
        </p:nvSpPr>
        <p:spPr>
          <a:xfrm>
            <a:off x="1260000" y="230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Oval 403"/>
          <p:cNvSpPr/>
          <p:nvPr/>
        </p:nvSpPr>
        <p:spPr>
          <a:xfrm>
            <a:off x="1080000" y="212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Oval 404"/>
          <p:cNvSpPr/>
          <p:nvPr/>
        </p:nvSpPr>
        <p:spPr>
          <a:xfrm>
            <a:off x="1080000" y="2493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Oval 405"/>
          <p:cNvSpPr/>
          <p:nvPr/>
        </p:nvSpPr>
        <p:spPr>
          <a:xfrm>
            <a:off x="936000" y="2709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Oval 406"/>
          <p:cNvSpPr/>
          <p:nvPr/>
        </p:nvSpPr>
        <p:spPr>
          <a:xfrm>
            <a:off x="936000" y="2961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Oval 407"/>
          <p:cNvSpPr/>
          <p:nvPr/>
        </p:nvSpPr>
        <p:spPr>
          <a:xfrm flipH="1">
            <a:off x="1255680" y="335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Oval 408"/>
          <p:cNvSpPr/>
          <p:nvPr/>
        </p:nvSpPr>
        <p:spPr>
          <a:xfrm flipH="1">
            <a:off x="1094400" y="317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Oval 409"/>
          <p:cNvSpPr/>
          <p:nvPr/>
        </p:nvSpPr>
        <p:spPr>
          <a:xfrm flipH="1">
            <a:off x="1085040" y="354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Oval 410"/>
          <p:cNvSpPr/>
          <p:nvPr/>
        </p:nvSpPr>
        <p:spPr>
          <a:xfrm flipH="1">
            <a:off x="941040" y="3762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Oval 411"/>
          <p:cNvSpPr/>
          <p:nvPr/>
        </p:nvSpPr>
        <p:spPr>
          <a:xfrm flipH="1">
            <a:off x="941040" y="401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Oval 412"/>
          <p:cNvSpPr/>
          <p:nvPr/>
        </p:nvSpPr>
        <p:spPr>
          <a:xfrm>
            <a:off x="1269360" y="441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Oval 413"/>
          <p:cNvSpPr/>
          <p:nvPr/>
        </p:nvSpPr>
        <p:spPr>
          <a:xfrm>
            <a:off x="1089360" y="423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Oval 414"/>
          <p:cNvSpPr/>
          <p:nvPr/>
        </p:nvSpPr>
        <p:spPr>
          <a:xfrm>
            <a:off x="1089360" y="459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Oval 415"/>
          <p:cNvSpPr/>
          <p:nvPr/>
        </p:nvSpPr>
        <p:spPr>
          <a:xfrm>
            <a:off x="945360" y="480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Oval 416"/>
          <p:cNvSpPr/>
          <p:nvPr/>
        </p:nvSpPr>
        <p:spPr>
          <a:xfrm>
            <a:off x="945360" y="5058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Oval 417"/>
          <p:cNvSpPr/>
          <p:nvPr/>
        </p:nvSpPr>
        <p:spPr>
          <a:xfrm flipH="1">
            <a:off x="365040" y="545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Oval 418"/>
          <p:cNvSpPr/>
          <p:nvPr/>
        </p:nvSpPr>
        <p:spPr>
          <a:xfrm flipH="1">
            <a:off x="545040" y="527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Oval 419"/>
          <p:cNvSpPr/>
          <p:nvPr/>
        </p:nvSpPr>
        <p:spPr>
          <a:xfrm>
            <a:off x="360000" y="21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Oval 420"/>
          <p:cNvSpPr/>
          <p:nvPr/>
        </p:nvSpPr>
        <p:spPr>
          <a:xfrm>
            <a:off x="540000" y="39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Oval 421"/>
          <p:cNvSpPr/>
          <p:nvPr/>
        </p:nvSpPr>
        <p:spPr>
          <a:xfrm>
            <a:off x="540000" y="3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Oval 422"/>
          <p:cNvSpPr/>
          <p:nvPr/>
        </p:nvSpPr>
        <p:spPr>
          <a:xfrm>
            <a:off x="684000" y="612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Oval 423"/>
          <p:cNvSpPr/>
          <p:nvPr/>
        </p:nvSpPr>
        <p:spPr>
          <a:xfrm>
            <a:off x="684000" y="86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Oval 424"/>
          <p:cNvSpPr/>
          <p:nvPr/>
        </p:nvSpPr>
        <p:spPr>
          <a:xfrm flipH="1">
            <a:off x="355680" y="126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Oval 425"/>
          <p:cNvSpPr/>
          <p:nvPr/>
        </p:nvSpPr>
        <p:spPr>
          <a:xfrm flipH="1">
            <a:off x="535680" y="108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Oval 426"/>
          <p:cNvSpPr/>
          <p:nvPr/>
        </p:nvSpPr>
        <p:spPr>
          <a:xfrm flipH="1">
            <a:off x="535680" y="144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Oval 427"/>
          <p:cNvSpPr/>
          <p:nvPr/>
        </p:nvSpPr>
        <p:spPr>
          <a:xfrm flipH="1">
            <a:off x="679680" y="165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Oval 428"/>
          <p:cNvSpPr/>
          <p:nvPr/>
        </p:nvSpPr>
        <p:spPr>
          <a:xfrm flipH="1">
            <a:off x="679680" y="1908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Oval 429"/>
          <p:cNvSpPr/>
          <p:nvPr/>
        </p:nvSpPr>
        <p:spPr>
          <a:xfrm>
            <a:off x="360000" y="230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Oval 430"/>
          <p:cNvSpPr/>
          <p:nvPr/>
        </p:nvSpPr>
        <p:spPr>
          <a:xfrm>
            <a:off x="540000" y="212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Oval 431"/>
          <p:cNvSpPr/>
          <p:nvPr/>
        </p:nvSpPr>
        <p:spPr>
          <a:xfrm>
            <a:off x="540000" y="2493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Oval 432"/>
          <p:cNvSpPr/>
          <p:nvPr/>
        </p:nvSpPr>
        <p:spPr>
          <a:xfrm>
            <a:off x="684000" y="2709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Oval 433"/>
          <p:cNvSpPr/>
          <p:nvPr/>
        </p:nvSpPr>
        <p:spPr>
          <a:xfrm>
            <a:off x="684000" y="2961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Oval 434"/>
          <p:cNvSpPr/>
          <p:nvPr/>
        </p:nvSpPr>
        <p:spPr>
          <a:xfrm flipH="1">
            <a:off x="355680" y="335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Oval 435"/>
          <p:cNvSpPr/>
          <p:nvPr/>
        </p:nvSpPr>
        <p:spPr>
          <a:xfrm flipH="1">
            <a:off x="554400" y="317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Oval 436"/>
          <p:cNvSpPr/>
          <p:nvPr/>
        </p:nvSpPr>
        <p:spPr>
          <a:xfrm flipH="1">
            <a:off x="545040" y="354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Oval 437"/>
          <p:cNvSpPr/>
          <p:nvPr/>
        </p:nvSpPr>
        <p:spPr>
          <a:xfrm flipH="1">
            <a:off x="689040" y="3762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Oval 438"/>
          <p:cNvSpPr/>
          <p:nvPr/>
        </p:nvSpPr>
        <p:spPr>
          <a:xfrm flipH="1">
            <a:off x="689040" y="401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Oval 439"/>
          <p:cNvSpPr/>
          <p:nvPr/>
        </p:nvSpPr>
        <p:spPr>
          <a:xfrm>
            <a:off x="369360" y="441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Oval 440"/>
          <p:cNvSpPr/>
          <p:nvPr/>
        </p:nvSpPr>
        <p:spPr>
          <a:xfrm>
            <a:off x="549360" y="423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Oval 441"/>
          <p:cNvSpPr/>
          <p:nvPr/>
        </p:nvSpPr>
        <p:spPr>
          <a:xfrm>
            <a:off x="549360" y="459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Oval 442"/>
          <p:cNvSpPr/>
          <p:nvPr/>
        </p:nvSpPr>
        <p:spPr>
          <a:xfrm>
            <a:off x="693360" y="480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Oval 443"/>
          <p:cNvSpPr/>
          <p:nvPr/>
        </p:nvSpPr>
        <p:spPr>
          <a:xfrm>
            <a:off x="693360" y="5058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Oval 444"/>
          <p:cNvSpPr/>
          <p:nvPr/>
        </p:nvSpPr>
        <p:spPr>
          <a:xfrm flipH="1">
            <a:off x="1265040" y="545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Oval 445"/>
          <p:cNvSpPr/>
          <p:nvPr/>
        </p:nvSpPr>
        <p:spPr>
          <a:xfrm flipH="1">
            <a:off x="1085040" y="527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PlaceHolder 1"/>
          <p:cNvSpPr>
            <a:spLocks noGrp="1"/>
          </p:cNvSpPr>
          <p:nvPr>
            <p:ph type="ftr" idx="10"/>
          </p:nvPr>
        </p:nvSpPr>
        <p:spPr>
          <a:xfrm>
            <a:off x="3987000" y="5164920"/>
            <a:ext cx="31910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latin typeface="Arial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sldNum" idx="11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83E0C1-D044-451C-8455-25030B768BA2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dt" idx="12"/>
          </p:nvPr>
        </p:nvSpPr>
        <p:spPr>
          <a:xfrm>
            <a:off x="1584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reeform 487"/>
          <p:cNvSpPr/>
          <p:nvPr/>
        </p:nvSpPr>
        <p:spPr>
          <a:xfrm>
            <a:off x="540000" y="306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Freeform 488"/>
          <p:cNvSpPr/>
          <p:nvPr/>
        </p:nvSpPr>
        <p:spPr>
          <a:xfrm>
            <a:off x="720000" y="48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Freeform 489"/>
          <p:cNvSpPr/>
          <p:nvPr/>
        </p:nvSpPr>
        <p:spPr>
          <a:xfrm>
            <a:off x="864000" y="702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Freeform 490"/>
          <p:cNvSpPr/>
          <p:nvPr/>
        </p:nvSpPr>
        <p:spPr>
          <a:xfrm>
            <a:off x="720000" y="126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Freeform 491"/>
          <p:cNvSpPr/>
          <p:nvPr/>
        </p:nvSpPr>
        <p:spPr>
          <a:xfrm>
            <a:off x="864000" y="954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Freeform 492"/>
          <p:cNvSpPr/>
          <p:nvPr/>
        </p:nvSpPr>
        <p:spPr>
          <a:xfrm flipH="1">
            <a:off x="536400" y="1350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Freeform 493"/>
          <p:cNvSpPr/>
          <p:nvPr/>
        </p:nvSpPr>
        <p:spPr>
          <a:xfrm flipH="1">
            <a:off x="716400" y="117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Freeform 494"/>
          <p:cNvSpPr/>
          <p:nvPr/>
        </p:nvSpPr>
        <p:spPr>
          <a:xfrm flipH="1">
            <a:off x="716400" y="1530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Freeform 495"/>
          <p:cNvSpPr/>
          <p:nvPr/>
        </p:nvSpPr>
        <p:spPr>
          <a:xfrm flipH="1">
            <a:off x="860400" y="1746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Freeform 496"/>
          <p:cNvSpPr/>
          <p:nvPr/>
        </p:nvSpPr>
        <p:spPr>
          <a:xfrm flipH="1">
            <a:off x="860400" y="199836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Freeform 497"/>
          <p:cNvSpPr/>
          <p:nvPr/>
        </p:nvSpPr>
        <p:spPr>
          <a:xfrm>
            <a:off x="540000" y="239436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Freeform 498"/>
          <p:cNvSpPr/>
          <p:nvPr/>
        </p:nvSpPr>
        <p:spPr>
          <a:xfrm>
            <a:off x="720000" y="221436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Freeform 499"/>
          <p:cNvSpPr/>
          <p:nvPr/>
        </p:nvSpPr>
        <p:spPr>
          <a:xfrm>
            <a:off x="720000" y="2583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Freeform 500"/>
          <p:cNvSpPr/>
          <p:nvPr/>
        </p:nvSpPr>
        <p:spPr>
          <a:xfrm>
            <a:off x="864000" y="2799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Freeform 501"/>
          <p:cNvSpPr/>
          <p:nvPr/>
        </p:nvSpPr>
        <p:spPr>
          <a:xfrm>
            <a:off x="864000" y="3051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Freeform 502"/>
          <p:cNvSpPr/>
          <p:nvPr/>
        </p:nvSpPr>
        <p:spPr>
          <a:xfrm flipH="1">
            <a:off x="536400" y="3447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Freeform 503"/>
          <p:cNvSpPr/>
          <p:nvPr/>
        </p:nvSpPr>
        <p:spPr>
          <a:xfrm flipH="1">
            <a:off x="735120" y="3267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Freeform 504"/>
          <p:cNvSpPr/>
          <p:nvPr/>
        </p:nvSpPr>
        <p:spPr>
          <a:xfrm flipH="1">
            <a:off x="725760" y="3636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Freeform 505"/>
          <p:cNvSpPr/>
          <p:nvPr/>
        </p:nvSpPr>
        <p:spPr>
          <a:xfrm flipH="1">
            <a:off x="869760" y="3852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Freeform 506"/>
          <p:cNvSpPr/>
          <p:nvPr/>
        </p:nvSpPr>
        <p:spPr>
          <a:xfrm flipH="1">
            <a:off x="869760" y="4104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Freeform 507"/>
          <p:cNvSpPr/>
          <p:nvPr/>
        </p:nvSpPr>
        <p:spPr>
          <a:xfrm>
            <a:off x="549360" y="4500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Freeform 508"/>
          <p:cNvSpPr/>
          <p:nvPr/>
        </p:nvSpPr>
        <p:spPr>
          <a:xfrm>
            <a:off x="729360" y="432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Freeform 509"/>
          <p:cNvSpPr/>
          <p:nvPr/>
        </p:nvSpPr>
        <p:spPr>
          <a:xfrm>
            <a:off x="729360" y="4680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Freeform 510"/>
          <p:cNvSpPr/>
          <p:nvPr/>
        </p:nvSpPr>
        <p:spPr>
          <a:xfrm>
            <a:off x="873360" y="4896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Freeform 511"/>
          <p:cNvSpPr/>
          <p:nvPr/>
        </p:nvSpPr>
        <p:spPr>
          <a:xfrm>
            <a:off x="873360" y="5148720"/>
            <a:ext cx="68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Freeform 512"/>
          <p:cNvSpPr/>
          <p:nvPr/>
        </p:nvSpPr>
        <p:spPr>
          <a:xfrm flipH="1">
            <a:off x="545760" y="5544720"/>
            <a:ext cx="71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Freeform 513"/>
          <p:cNvSpPr/>
          <p:nvPr/>
        </p:nvSpPr>
        <p:spPr>
          <a:xfrm flipH="1">
            <a:off x="725760" y="5364720"/>
            <a:ext cx="35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Oval 514"/>
          <p:cNvSpPr/>
          <p:nvPr/>
        </p:nvSpPr>
        <p:spPr>
          <a:xfrm>
            <a:off x="1260000" y="21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Oval 515"/>
          <p:cNvSpPr/>
          <p:nvPr/>
        </p:nvSpPr>
        <p:spPr>
          <a:xfrm>
            <a:off x="1080000" y="39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Oval 516"/>
          <p:cNvSpPr/>
          <p:nvPr/>
        </p:nvSpPr>
        <p:spPr>
          <a:xfrm>
            <a:off x="1080000" y="3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Oval 517"/>
          <p:cNvSpPr/>
          <p:nvPr/>
        </p:nvSpPr>
        <p:spPr>
          <a:xfrm>
            <a:off x="936000" y="612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Oval 518"/>
          <p:cNvSpPr/>
          <p:nvPr/>
        </p:nvSpPr>
        <p:spPr>
          <a:xfrm>
            <a:off x="936000" y="86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Oval 519"/>
          <p:cNvSpPr/>
          <p:nvPr/>
        </p:nvSpPr>
        <p:spPr>
          <a:xfrm flipH="1">
            <a:off x="1255680" y="126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Oval 520"/>
          <p:cNvSpPr/>
          <p:nvPr/>
        </p:nvSpPr>
        <p:spPr>
          <a:xfrm flipH="1">
            <a:off x="1075680" y="108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Oval 521"/>
          <p:cNvSpPr/>
          <p:nvPr/>
        </p:nvSpPr>
        <p:spPr>
          <a:xfrm flipH="1">
            <a:off x="1075680" y="1440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Oval 522"/>
          <p:cNvSpPr/>
          <p:nvPr/>
        </p:nvSpPr>
        <p:spPr>
          <a:xfrm flipH="1">
            <a:off x="931680" y="165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Oval 523"/>
          <p:cNvSpPr/>
          <p:nvPr/>
        </p:nvSpPr>
        <p:spPr>
          <a:xfrm flipH="1">
            <a:off x="931680" y="1908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Oval 524"/>
          <p:cNvSpPr/>
          <p:nvPr/>
        </p:nvSpPr>
        <p:spPr>
          <a:xfrm>
            <a:off x="1260000" y="230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Oval 525"/>
          <p:cNvSpPr/>
          <p:nvPr/>
        </p:nvSpPr>
        <p:spPr>
          <a:xfrm>
            <a:off x="1080000" y="212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Oval 526"/>
          <p:cNvSpPr/>
          <p:nvPr/>
        </p:nvSpPr>
        <p:spPr>
          <a:xfrm>
            <a:off x="1080000" y="2493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Oval 527"/>
          <p:cNvSpPr/>
          <p:nvPr/>
        </p:nvSpPr>
        <p:spPr>
          <a:xfrm>
            <a:off x="936000" y="2709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Oval 528"/>
          <p:cNvSpPr/>
          <p:nvPr/>
        </p:nvSpPr>
        <p:spPr>
          <a:xfrm>
            <a:off x="936000" y="2961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Oval 529"/>
          <p:cNvSpPr/>
          <p:nvPr/>
        </p:nvSpPr>
        <p:spPr>
          <a:xfrm flipH="1">
            <a:off x="1255680" y="335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Oval 530"/>
          <p:cNvSpPr/>
          <p:nvPr/>
        </p:nvSpPr>
        <p:spPr>
          <a:xfrm flipH="1">
            <a:off x="1094400" y="3177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Oval 531"/>
          <p:cNvSpPr/>
          <p:nvPr/>
        </p:nvSpPr>
        <p:spPr>
          <a:xfrm flipH="1">
            <a:off x="1085040" y="354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Oval 532"/>
          <p:cNvSpPr/>
          <p:nvPr/>
        </p:nvSpPr>
        <p:spPr>
          <a:xfrm flipH="1">
            <a:off x="941040" y="3762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Oval 533"/>
          <p:cNvSpPr/>
          <p:nvPr/>
        </p:nvSpPr>
        <p:spPr>
          <a:xfrm flipH="1">
            <a:off x="941040" y="401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Oval 534"/>
          <p:cNvSpPr/>
          <p:nvPr/>
        </p:nvSpPr>
        <p:spPr>
          <a:xfrm>
            <a:off x="1269360" y="441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Oval 535"/>
          <p:cNvSpPr/>
          <p:nvPr/>
        </p:nvSpPr>
        <p:spPr>
          <a:xfrm>
            <a:off x="1089360" y="423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Oval 536"/>
          <p:cNvSpPr/>
          <p:nvPr/>
        </p:nvSpPr>
        <p:spPr>
          <a:xfrm>
            <a:off x="1089360" y="4590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Oval 537"/>
          <p:cNvSpPr/>
          <p:nvPr/>
        </p:nvSpPr>
        <p:spPr>
          <a:xfrm>
            <a:off x="945360" y="480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Oval 538"/>
          <p:cNvSpPr/>
          <p:nvPr/>
        </p:nvSpPr>
        <p:spPr>
          <a:xfrm>
            <a:off x="945360" y="5058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Oval 539"/>
          <p:cNvSpPr/>
          <p:nvPr/>
        </p:nvSpPr>
        <p:spPr>
          <a:xfrm flipH="1">
            <a:off x="365040" y="545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Oval 540"/>
          <p:cNvSpPr/>
          <p:nvPr/>
        </p:nvSpPr>
        <p:spPr>
          <a:xfrm flipH="1">
            <a:off x="545040" y="5274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Oval 541"/>
          <p:cNvSpPr/>
          <p:nvPr/>
        </p:nvSpPr>
        <p:spPr>
          <a:xfrm>
            <a:off x="360000" y="21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Oval 542"/>
          <p:cNvSpPr/>
          <p:nvPr/>
        </p:nvSpPr>
        <p:spPr>
          <a:xfrm>
            <a:off x="540000" y="39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Oval 543"/>
          <p:cNvSpPr/>
          <p:nvPr/>
        </p:nvSpPr>
        <p:spPr>
          <a:xfrm>
            <a:off x="540000" y="36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Oval 544"/>
          <p:cNvSpPr/>
          <p:nvPr/>
        </p:nvSpPr>
        <p:spPr>
          <a:xfrm>
            <a:off x="684000" y="612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Oval 545"/>
          <p:cNvSpPr/>
          <p:nvPr/>
        </p:nvSpPr>
        <p:spPr>
          <a:xfrm>
            <a:off x="684000" y="864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Oval 546"/>
          <p:cNvSpPr/>
          <p:nvPr/>
        </p:nvSpPr>
        <p:spPr>
          <a:xfrm flipH="1">
            <a:off x="355680" y="126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Oval 547"/>
          <p:cNvSpPr/>
          <p:nvPr/>
        </p:nvSpPr>
        <p:spPr>
          <a:xfrm flipH="1">
            <a:off x="535680" y="108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Oval 548"/>
          <p:cNvSpPr/>
          <p:nvPr/>
        </p:nvSpPr>
        <p:spPr>
          <a:xfrm flipH="1">
            <a:off x="535680" y="1440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Oval 549"/>
          <p:cNvSpPr/>
          <p:nvPr/>
        </p:nvSpPr>
        <p:spPr>
          <a:xfrm flipH="1">
            <a:off x="679680" y="165636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Oval 550"/>
          <p:cNvSpPr/>
          <p:nvPr/>
        </p:nvSpPr>
        <p:spPr>
          <a:xfrm flipH="1">
            <a:off x="679680" y="1908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Oval 551"/>
          <p:cNvSpPr/>
          <p:nvPr/>
        </p:nvSpPr>
        <p:spPr>
          <a:xfrm>
            <a:off x="360000" y="230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Oval 552"/>
          <p:cNvSpPr/>
          <p:nvPr/>
        </p:nvSpPr>
        <p:spPr>
          <a:xfrm>
            <a:off x="540000" y="212436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Oval 553"/>
          <p:cNvSpPr/>
          <p:nvPr/>
        </p:nvSpPr>
        <p:spPr>
          <a:xfrm>
            <a:off x="540000" y="2493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Oval 554"/>
          <p:cNvSpPr/>
          <p:nvPr/>
        </p:nvSpPr>
        <p:spPr>
          <a:xfrm>
            <a:off x="684000" y="2709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Oval 555"/>
          <p:cNvSpPr/>
          <p:nvPr/>
        </p:nvSpPr>
        <p:spPr>
          <a:xfrm>
            <a:off x="684000" y="2961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Oval 556"/>
          <p:cNvSpPr/>
          <p:nvPr/>
        </p:nvSpPr>
        <p:spPr>
          <a:xfrm flipH="1">
            <a:off x="355680" y="335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Oval 557"/>
          <p:cNvSpPr/>
          <p:nvPr/>
        </p:nvSpPr>
        <p:spPr>
          <a:xfrm flipH="1">
            <a:off x="554400" y="3177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Oval 558"/>
          <p:cNvSpPr/>
          <p:nvPr/>
        </p:nvSpPr>
        <p:spPr>
          <a:xfrm flipH="1">
            <a:off x="545040" y="3546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Oval 559"/>
          <p:cNvSpPr/>
          <p:nvPr/>
        </p:nvSpPr>
        <p:spPr>
          <a:xfrm flipH="1">
            <a:off x="689040" y="3762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Oval 560"/>
          <p:cNvSpPr/>
          <p:nvPr/>
        </p:nvSpPr>
        <p:spPr>
          <a:xfrm flipH="1">
            <a:off x="689040" y="401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Oval 561"/>
          <p:cNvSpPr/>
          <p:nvPr/>
        </p:nvSpPr>
        <p:spPr>
          <a:xfrm>
            <a:off x="369360" y="441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Oval 562"/>
          <p:cNvSpPr/>
          <p:nvPr/>
        </p:nvSpPr>
        <p:spPr>
          <a:xfrm>
            <a:off x="549360" y="423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Oval 563"/>
          <p:cNvSpPr/>
          <p:nvPr/>
        </p:nvSpPr>
        <p:spPr>
          <a:xfrm>
            <a:off x="549360" y="4590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Oval 564"/>
          <p:cNvSpPr/>
          <p:nvPr/>
        </p:nvSpPr>
        <p:spPr>
          <a:xfrm>
            <a:off x="693360" y="4806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Oval 565"/>
          <p:cNvSpPr/>
          <p:nvPr/>
        </p:nvSpPr>
        <p:spPr>
          <a:xfrm>
            <a:off x="693360" y="5058720"/>
            <a:ext cx="176040" cy="17604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Oval 566"/>
          <p:cNvSpPr/>
          <p:nvPr/>
        </p:nvSpPr>
        <p:spPr>
          <a:xfrm flipH="1">
            <a:off x="1265040" y="545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Oval 567"/>
          <p:cNvSpPr/>
          <p:nvPr/>
        </p:nvSpPr>
        <p:spPr>
          <a:xfrm flipH="1">
            <a:off x="1085040" y="5274720"/>
            <a:ext cx="176040" cy="17604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PlaceHolder 1"/>
          <p:cNvSpPr>
            <a:spLocks noGrp="1"/>
          </p:cNvSpPr>
          <p:nvPr>
            <p:ph type="ftr" idx="13"/>
          </p:nvPr>
        </p:nvSpPr>
        <p:spPr>
          <a:xfrm>
            <a:off x="3987000" y="5164920"/>
            <a:ext cx="31910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400" b="0" strike="noStrike" spc="-1">
                <a:latin typeface="Arial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sldNum" idx="14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6FA06E-7F1F-4CC5-9ABE-3E358695F446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dt" idx="15"/>
          </p:nvPr>
        </p:nvSpPr>
        <p:spPr>
          <a:xfrm>
            <a:off x="1584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7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7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1" strike="noStrike" spc="-1" dirty="0">
                <a:solidFill>
                  <a:srgbClr val="050505"/>
                </a:solidFill>
                <a:latin typeface="Times New Roman"/>
              </a:rPr>
              <a:t>Evolutionary MNCA</a:t>
            </a:r>
            <a:endParaRPr lang="en-US" sz="3300" b="1" strike="noStrike" spc="-1" dirty="0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subTitle"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>
                <a:latin typeface="Times New Roman"/>
              </a:rPr>
              <a:t>Long Term Emergent Dynamics in Evolutionary Multi-Neighborhood CA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 err="1">
                <a:latin typeface="Times New Roman"/>
              </a:rPr>
              <a:t>Sanyam</a:t>
            </a:r>
            <a:r>
              <a:rPr lang="en-US" sz="3200" b="0" strike="noStrike" spc="-1" dirty="0">
                <a:latin typeface="Times New Roman"/>
              </a:rPr>
              <a:t> * Stefano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 err="1">
                <a:latin typeface="Times New Roman"/>
              </a:rPr>
              <a:t>Østfold</a:t>
            </a:r>
            <a:r>
              <a:rPr lang="en-US" sz="3200" b="0" strike="noStrike" spc="-1" dirty="0">
                <a:latin typeface="Times New Roman"/>
              </a:rPr>
              <a:t> University College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1132D1C-32A7-4C98-BBC3-F99A2958F00C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2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Deflate Plots (3) – P20-G50-C20-L5 </a:t>
            </a:r>
            <a:br>
              <a:rPr sz="3300"/>
            </a:b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(50 CA steps)</a:t>
            </a:r>
            <a:endParaRPr lang="en-US" sz="3300" b="0" strike="noStrike" spc="-1">
              <a:latin typeface="Arial"/>
            </a:endParaRPr>
          </a:p>
        </p:txBody>
      </p:sp>
      <p:pic>
        <p:nvPicPr>
          <p:cNvPr id="629" name="Picture 628"/>
          <p:cNvPicPr/>
          <p:nvPr/>
        </p:nvPicPr>
        <p:blipFill>
          <a:blip r:embed="rId2"/>
          <a:stretch/>
        </p:blipFill>
        <p:spPr>
          <a:xfrm rot="6000">
            <a:off x="1599480" y="1235160"/>
            <a:ext cx="6846840" cy="4237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4E51B26-F870-45AC-8683-786F33438B42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620000" y="312480"/>
            <a:ext cx="80960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0" strike="noStrike" spc="-1">
                <a:latin typeface="Arial"/>
              </a:rPr>
              <a:t>CA outputs – p10g10c10l10 </a:t>
            </a:r>
            <a:br>
              <a:rPr sz="4400"/>
            </a:br>
            <a:r>
              <a:rPr lang="en-US" sz="4400" b="0" strike="noStrike" spc="-1">
                <a:latin typeface="Arial"/>
              </a:rPr>
              <a:t>with high mutation (50steps)</a:t>
            </a:r>
          </a:p>
        </p:txBody>
      </p:sp>
      <p:sp>
        <p:nvSpPr>
          <p:cNvPr id="631" name="Rectangle 630"/>
          <p:cNvSpPr/>
          <p:nvPr/>
        </p:nvSpPr>
        <p:spPr>
          <a:xfrm>
            <a:off x="2286000" y="1828800"/>
            <a:ext cx="22824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CA_Generation_0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3200400" y="4800600"/>
            <a:ext cx="6822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3" name="Rectangle 632"/>
          <p:cNvSpPr/>
          <p:nvPr/>
        </p:nvSpPr>
        <p:spPr>
          <a:xfrm>
            <a:off x="7086600" y="4572000"/>
            <a:ext cx="9108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lowest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34" name="Picture 633"/>
          <p:cNvPicPr/>
          <p:nvPr/>
        </p:nvPicPr>
        <p:blipFill>
          <a:blip r:embed="rId2"/>
          <a:stretch/>
        </p:blipFill>
        <p:spPr>
          <a:xfrm>
            <a:off x="2057400" y="2431800"/>
            <a:ext cx="2850120" cy="2136600"/>
          </a:xfrm>
          <a:prstGeom prst="rect">
            <a:avLst/>
          </a:prstGeom>
          <a:ln w="0">
            <a:noFill/>
          </a:ln>
        </p:spPr>
      </p:pic>
      <p:pic>
        <p:nvPicPr>
          <p:cNvPr id="635" name="Picture 634"/>
          <p:cNvPicPr/>
          <p:nvPr/>
        </p:nvPicPr>
        <p:blipFill>
          <a:blip r:embed="rId3"/>
          <a:stretch/>
        </p:blipFill>
        <p:spPr>
          <a:xfrm>
            <a:off x="5943600" y="2343240"/>
            <a:ext cx="2968200" cy="2225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EE91C63-D9B9-468C-84FF-C03617EA0930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1620000" y="312480"/>
            <a:ext cx="80960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0" strike="noStrike" spc="-1">
                <a:latin typeface="Arial"/>
              </a:rPr>
              <a:t>CA outputs – p10g10c10l10 </a:t>
            </a:r>
            <a:br>
              <a:rPr sz="4400"/>
            </a:br>
            <a:r>
              <a:rPr lang="en-US" sz="4400" b="0" strike="noStrike" spc="-1">
                <a:latin typeface="Arial"/>
              </a:rPr>
              <a:t>with high mutation</a:t>
            </a:r>
          </a:p>
        </p:txBody>
      </p:sp>
      <p:sp>
        <p:nvSpPr>
          <p:cNvPr id="637" name="Rectangle 636"/>
          <p:cNvSpPr/>
          <p:nvPr/>
        </p:nvSpPr>
        <p:spPr>
          <a:xfrm>
            <a:off x="2286000" y="1828800"/>
            <a:ext cx="22824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CA_Generation_1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8" name="Rectangle 637"/>
          <p:cNvSpPr/>
          <p:nvPr/>
        </p:nvSpPr>
        <p:spPr>
          <a:xfrm>
            <a:off x="3200400" y="4800600"/>
            <a:ext cx="6822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9" name="Rectangle 638"/>
          <p:cNvSpPr/>
          <p:nvPr/>
        </p:nvSpPr>
        <p:spPr>
          <a:xfrm>
            <a:off x="7086600" y="4572000"/>
            <a:ext cx="9108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lowest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40" name="Picture 639"/>
          <p:cNvPicPr/>
          <p:nvPr/>
        </p:nvPicPr>
        <p:blipFill>
          <a:blip r:embed="rId2"/>
          <a:stretch/>
        </p:blipFill>
        <p:spPr>
          <a:xfrm>
            <a:off x="2057400" y="2431800"/>
            <a:ext cx="2850120" cy="2136600"/>
          </a:xfrm>
          <a:prstGeom prst="rect">
            <a:avLst/>
          </a:prstGeom>
          <a:ln w="0">
            <a:noFill/>
          </a:ln>
        </p:spPr>
      </p:pic>
      <p:pic>
        <p:nvPicPr>
          <p:cNvPr id="641" name="Picture 640"/>
          <p:cNvPicPr/>
          <p:nvPr/>
        </p:nvPicPr>
        <p:blipFill>
          <a:blip r:embed="rId3"/>
          <a:stretch/>
        </p:blipFill>
        <p:spPr>
          <a:xfrm>
            <a:off x="5943600" y="2343240"/>
            <a:ext cx="2968200" cy="2225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3068D80-AF42-40F7-BFD6-085110B67040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1620000" y="312480"/>
            <a:ext cx="80960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0" strike="noStrike" spc="-1">
                <a:latin typeface="Arial"/>
              </a:rPr>
              <a:t>CA outputs – p10g10c10l10 </a:t>
            </a:r>
            <a:br>
              <a:rPr sz="4400"/>
            </a:br>
            <a:r>
              <a:rPr lang="en-US" sz="4400" b="0" strike="noStrike" spc="-1">
                <a:latin typeface="Arial"/>
              </a:rPr>
              <a:t>with high mutation</a:t>
            </a:r>
          </a:p>
        </p:txBody>
      </p:sp>
      <p:sp>
        <p:nvSpPr>
          <p:cNvPr id="643" name="Rectangle 642"/>
          <p:cNvSpPr/>
          <p:nvPr/>
        </p:nvSpPr>
        <p:spPr>
          <a:xfrm>
            <a:off x="2286000" y="1828800"/>
            <a:ext cx="22824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CA_Generation_3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4" name="Rectangle 643"/>
          <p:cNvSpPr/>
          <p:nvPr/>
        </p:nvSpPr>
        <p:spPr>
          <a:xfrm>
            <a:off x="3200400" y="4800600"/>
            <a:ext cx="6822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5" name="Rectangle 644"/>
          <p:cNvSpPr/>
          <p:nvPr/>
        </p:nvSpPr>
        <p:spPr>
          <a:xfrm>
            <a:off x="7086600" y="4572000"/>
            <a:ext cx="9108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lowest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46" name="Picture 645"/>
          <p:cNvPicPr/>
          <p:nvPr/>
        </p:nvPicPr>
        <p:blipFill>
          <a:blip r:embed="rId2"/>
          <a:stretch/>
        </p:blipFill>
        <p:spPr>
          <a:xfrm>
            <a:off x="2057400" y="2431800"/>
            <a:ext cx="2850120" cy="2136600"/>
          </a:xfrm>
          <a:prstGeom prst="rect">
            <a:avLst/>
          </a:prstGeom>
          <a:ln w="0">
            <a:noFill/>
          </a:ln>
        </p:spPr>
      </p:pic>
      <p:pic>
        <p:nvPicPr>
          <p:cNvPr id="647" name="Picture 646"/>
          <p:cNvPicPr/>
          <p:nvPr/>
        </p:nvPicPr>
        <p:blipFill>
          <a:blip r:embed="rId3"/>
          <a:stretch/>
        </p:blipFill>
        <p:spPr>
          <a:xfrm>
            <a:off x="5943600" y="2343240"/>
            <a:ext cx="2968200" cy="2225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15B9E32-26D7-4593-AC3F-1BF981182E1C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1620000" y="312480"/>
            <a:ext cx="80960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0" strike="noStrike" spc="-1">
                <a:latin typeface="Arial"/>
              </a:rPr>
              <a:t>CA outputs – p10g10c10l10 </a:t>
            </a:r>
            <a:br>
              <a:rPr sz="4400"/>
            </a:br>
            <a:r>
              <a:rPr lang="en-US" sz="4400" b="0" strike="noStrike" spc="-1">
                <a:latin typeface="Arial"/>
              </a:rPr>
              <a:t>with high mutation</a:t>
            </a:r>
          </a:p>
        </p:txBody>
      </p:sp>
      <p:sp>
        <p:nvSpPr>
          <p:cNvPr id="649" name="Rectangle 648"/>
          <p:cNvSpPr/>
          <p:nvPr/>
        </p:nvSpPr>
        <p:spPr>
          <a:xfrm>
            <a:off x="2286000" y="1828800"/>
            <a:ext cx="22824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CA_Generation_9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Rectangle 649"/>
          <p:cNvSpPr/>
          <p:nvPr/>
        </p:nvSpPr>
        <p:spPr>
          <a:xfrm>
            <a:off x="3200400" y="4800600"/>
            <a:ext cx="6822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1" name="Rectangle 650"/>
          <p:cNvSpPr/>
          <p:nvPr/>
        </p:nvSpPr>
        <p:spPr>
          <a:xfrm>
            <a:off x="7086600" y="4572000"/>
            <a:ext cx="91080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lowest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52" name="Picture 651"/>
          <p:cNvPicPr/>
          <p:nvPr/>
        </p:nvPicPr>
        <p:blipFill>
          <a:blip r:embed="rId2"/>
          <a:stretch/>
        </p:blipFill>
        <p:spPr>
          <a:xfrm>
            <a:off x="2057400" y="2431800"/>
            <a:ext cx="2850120" cy="2136600"/>
          </a:xfrm>
          <a:prstGeom prst="rect">
            <a:avLst/>
          </a:prstGeom>
          <a:ln w="0">
            <a:noFill/>
          </a:ln>
        </p:spPr>
      </p:pic>
      <p:pic>
        <p:nvPicPr>
          <p:cNvPr id="653" name="Picture 652"/>
          <p:cNvPicPr/>
          <p:nvPr/>
        </p:nvPicPr>
        <p:blipFill>
          <a:blip r:embed="rId3"/>
          <a:stretch/>
        </p:blipFill>
        <p:spPr>
          <a:xfrm>
            <a:off x="5943600" y="2343240"/>
            <a:ext cx="2968200" cy="2225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5F9C746-1BFD-4EE9-8296-A13175743935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3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Some of My observations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55" name="PlaceHolder 4"/>
          <p:cNvSpPr/>
          <p:nvPr/>
        </p:nvSpPr>
        <p:spPr>
          <a:xfrm>
            <a:off x="1371960" y="136836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66000" lnSpcReduction="2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When changed states (rather than 0,1 adding ‘2’ for Survive) it showed different behavior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Rules show different behavior with different masks, while “border” and “random” masks are evergreen to see the emerging behavior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For example, CA generation 3 on slide 13, the best rule is for “border” mask, however, for diagonal mask, it was too orderly while for random mask, it was similar to life like rule.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If we introduce different states, I strongly think we need to run Evolutionary part again to see new rules that could show emerging behavior, as changing states and keeping the rules (from 2 state CA) same is not helping.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Can we also put a threshold of DEFALTE to some point? So that we do not reach chaotic behaviors? Not sure.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00369BB-ECD3-42FB-BD49-CFD789AA6E1D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655"/>
          <p:cNvPicPr/>
          <p:nvPr/>
        </p:nvPicPr>
        <p:blipFill>
          <a:blip r:embed="rId2"/>
          <a:stretch/>
        </p:blipFill>
        <p:spPr>
          <a:xfrm>
            <a:off x="7086600" y="1856160"/>
            <a:ext cx="2704320" cy="2027520"/>
          </a:xfrm>
          <a:prstGeom prst="rect">
            <a:avLst/>
          </a:prstGeom>
          <a:ln w="0">
            <a:noFill/>
          </a:ln>
        </p:spPr>
      </p:pic>
      <p:sp>
        <p:nvSpPr>
          <p:cNvPr id="657" name="PlaceHolder 5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 state MNCA (Method 1 Changing Rule)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58" name="PlaceHolder 8"/>
          <p:cNvSpPr/>
          <p:nvPr/>
        </p:nvSpPr>
        <p:spPr>
          <a:xfrm>
            <a:off x="2514600" y="1596960"/>
            <a:ext cx="6378120" cy="29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68000" lnSpcReduction="2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Changing Born and Survive rule for Multi state: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if(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self.current_state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== 0 and 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self.neighbors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== B[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]):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               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self.next_state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 </a:t>
            </a:r>
            <a:r>
              <a:rPr lang="en-US" sz="2400" b="1" u="dbl" strike="noStrike" spc="-1" dirty="0">
                <a:solidFill>
                  <a:srgbClr val="050505"/>
                </a:solidFill>
                <a:uFillTx/>
                <a:latin typeface="Arial"/>
                <a:ea typeface="DejaVu Sans"/>
              </a:rPr>
              <a:t>1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if(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self.current_state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== 1 and 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self.neighbors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== S[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]):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               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self.next_state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 </a:t>
            </a:r>
            <a:r>
              <a:rPr lang="en-US" sz="2400" b="1" u="dbl" strike="noStrike" spc="-1" dirty="0">
                <a:solidFill>
                  <a:srgbClr val="050505"/>
                </a:solidFill>
                <a:uFillTx/>
                <a:latin typeface="Arial"/>
                <a:ea typeface="DejaVu Sans"/>
              </a:rPr>
              <a:t>2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if(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self.neighbors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not in B+S):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           </a:t>
            </a:r>
            <a:r>
              <a:rPr lang="en-US" sz="2400" b="0" strike="noStrike" spc="-1" dirty="0" err="1">
                <a:solidFill>
                  <a:srgbClr val="050505"/>
                </a:solidFill>
                <a:latin typeface="Arial"/>
                <a:ea typeface="DejaVu Sans"/>
              </a:rPr>
              <a:t>self.next_state</a:t>
            </a: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= </a:t>
            </a:r>
            <a:r>
              <a:rPr lang="en-US" sz="2400" b="1" u="dbl" strike="noStrike" spc="-1" dirty="0">
                <a:solidFill>
                  <a:srgbClr val="050505"/>
                </a:solidFill>
                <a:uFillTx/>
                <a:latin typeface="Arial"/>
                <a:ea typeface="DejaVu Sans"/>
              </a:rPr>
              <a:t>0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2400" b="0" strike="noStrike" spc="-1" dirty="0">
                <a:solidFill>
                  <a:srgbClr val="050505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59" name="Rectangle 658"/>
          <p:cNvSpPr/>
          <p:nvPr/>
        </p:nvSpPr>
        <p:spPr>
          <a:xfrm>
            <a:off x="3429000" y="5257800"/>
            <a:ext cx="4799880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B[5, 6, 4]_S[4, 4, 8, 1, 5, 6, 8]_genCA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DCAE28-DAB7-472E-BAC6-CC9FF1EAF2E0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6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3 state MNCA (Method 2 Grid Initialisation)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61" name="PlaceHolder 9"/>
          <p:cNvSpPr/>
          <p:nvPr/>
        </p:nvSpPr>
        <p:spPr>
          <a:xfrm>
            <a:off x="1503360" y="137160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  <a:ea typeface="DejaVu Sans"/>
              </a:rPr>
              <a:t>Mask can be changed in order to have multi state values 0,1 and 2, for example our ‘border’ mask will look like: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1500" b="0" strike="noStrike" spc="-1">
                <a:solidFill>
                  <a:srgbClr val="050505"/>
                </a:solidFill>
                <a:latin typeface="Arial"/>
                <a:ea typeface="DejaVu Sans"/>
              </a:rPr>
              <a:t>if state == 'border':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1500" b="0" strike="noStrike" spc="-1">
                <a:solidFill>
                  <a:srgbClr val="050505"/>
                </a:solidFill>
                <a:latin typeface="Arial"/>
                <a:ea typeface="DejaVu Sans"/>
              </a:rPr>
              <a:t>        B = np.zeros((w, h), dtype=int)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1500" b="0" strike="noStrike" spc="-1">
                <a:solidFill>
                  <a:srgbClr val="050505"/>
                </a:solidFill>
                <a:latin typeface="Arial"/>
                <a:ea typeface="DejaVu Sans"/>
              </a:rPr>
              <a:t>        B[1:-1, 1:-1] = 1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1500" b="0" strike="noStrike" spc="-1">
                <a:solidFill>
                  <a:srgbClr val="050505"/>
                </a:solidFill>
                <a:latin typeface="Arial"/>
                <a:ea typeface="DejaVu Sans"/>
              </a:rPr>
              <a:t>        B[2:-2, 2:-2] = 2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r>
              <a:rPr lang="en-US" sz="1500" b="0" strike="noStrike" spc="-1">
                <a:solidFill>
                  <a:srgbClr val="050505"/>
                </a:solidFill>
                <a:latin typeface="Arial"/>
                <a:ea typeface="DejaVu Sans"/>
              </a:rPr>
              <a:t>        return B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662" name="Rectangle 661"/>
          <p:cNvSpPr/>
          <p:nvPr/>
        </p:nvSpPr>
        <p:spPr>
          <a:xfrm>
            <a:off x="2971800" y="5066640"/>
            <a:ext cx="4571280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B[5, 6, 4]_S[4, 4, 8, 1, 5, 6, 8]_genCA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63" name="Picture 662"/>
          <p:cNvPicPr/>
          <p:nvPr/>
        </p:nvPicPr>
        <p:blipFill>
          <a:blip r:embed="rId2"/>
          <a:stretch/>
        </p:blipFill>
        <p:spPr>
          <a:xfrm>
            <a:off x="5282640" y="2514600"/>
            <a:ext cx="3402360" cy="2551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8F51387-0C90-4037-BF8D-43CDC0707CBF}" type="slidenum"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0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Also tried frequency histogram Refer “visualizing</a:t>
            </a: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Computation in large scale CA”</a:t>
            </a:r>
            <a:endParaRPr lang="en-US" sz="2800" strike="noStrike" spc="-1" dirty="0">
              <a:latin typeface="Arial"/>
            </a:endParaRPr>
          </a:p>
        </p:txBody>
      </p:sp>
      <p:sp>
        <p:nvSpPr>
          <p:cNvPr id="666" name="PlaceHolder 11"/>
          <p:cNvSpPr/>
          <p:nvPr/>
        </p:nvSpPr>
        <p:spPr>
          <a:xfrm>
            <a:off x="1503360" y="137160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28E6B-9FC3-486D-95A6-EF05ECDC5BA0}" type="slidenum">
              <a:rPr/>
              <a:t>18</a:t>
            </a:fld>
            <a:endParaRPr/>
          </a:p>
        </p:txBody>
      </p:sp>
      <p:sp>
        <p:nvSpPr>
          <p:cNvPr id="3" name="PlaceHolder 8">
            <a:extLst>
              <a:ext uri="{FF2B5EF4-FFF2-40B4-BE49-F238E27FC236}">
                <a16:creationId xmlns:a16="http://schemas.microsoft.com/office/drawing/2014/main" id="{9EDB4C0E-466D-0BB4-2D19-0E86DA75921F}"/>
              </a:ext>
            </a:extLst>
          </p:cNvPr>
          <p:cNvSpPr/>
          <p:nvPr/>
        </p:nvSpPr>
        <p:spPr>
          <a:xfrm>
            <a:off x="2514600" y="1596960"/>
            <a:ext cx="6310281" cy="1729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PlaceHolder 8">
            <a:extLst>
              <a:ext uri="{FF2B5EF4-FFF2-40B4-BE49-F238E27FC236}">
                <a16:creationId xmlns:a16="http://schemas.microsoft.com/office/drawing/2014/main" id="{51DD1539-1FAB-38BF-3C8D-2D71C4BCAB45}"/>
              </a:ext>
            </a:extLst>
          </p:cNvPr>
          <p:cNvSpPr/>
          <p:nvPr/>
        </p:nvSpPr>
        <p:spPr>
          <a:xfrm>
            <a:off x="2299064" y="1990790"/>
            <a:ext cx="6575191" cy="36990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Step1 Convert </a:t>
            </a:r>
            <a:r>
              <a:rPr lang="en-US" sz="2000" spc="-1" dirty="0" err="1">
                <a:latin typeface="Arial"/>
              </a:rPr>
              <a:t>NxN</a:t>
            </a:r>
            <a:r>
              <a:rPr lang="en-US" sz="2000" spc="-1" dirty="0">
                <a:latin typeface="Arial"/>
              </a:rPr>
              <a:t> to smaller arrays of 2x2. (Block Shaped of 2)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Input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size=100*100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Output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 50*50</a:t>
            </a: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Step2 </a:t>
            </a:r>
          </a:p>
          <a:p>
            <a:pPr marL="108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PlaceHolder 8">
            <a:extLst>
              <a:ext uri="{FF2B5EF4-FFF2-40B4-BE49-F238E27FC236}">
                <a16:creationId xmlns:a16="http://schemas.microsoft.com/office/drawing/2014/main" id="{0208F70D-9485-3BB8-F5F0-63646118745F}"/>
              </a:ext>
            </a:extLst>
          </p:cNvPr>
          <p:cNvSpPr/>
          <p:nvPr/>
        </p:nvSpPr>
        <p:spPr>
          <a:xfrm>
            <a:off x="2397600" y="3375642"/>
            <a:ext cx="6378120" cy="29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PlaceHolder 8">
            <a:extLst>
              <a:ext uri="{FF2B5EF4-FFF2-40B4-BE49-F238E27FC236}">
                <a16:creationId xmlns:a16="http://schemas.microsoft.com/office/drawing/2014/main" id="{516E04CB-5D8D-B6DD-890C-B42E9E1BFDE0}"/>
              </a:ext>
            </a:extLst>
          </p:cNvPr>
          <p:cNvSpPr/>
          <p:nvPr/>
        </p:nvSpPr>
        <p:spPr>
          <a:xfrm>
            <a:off x="2550000" y="3265178"/>
            <a:ext cx="6310281" cy="1729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7DEE4D3A-D0A8-0B4D-E3A7-C33C7A3B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67" y="3612239"/>
            <a:ext cx="3289545" cy="965200"/>
          </a:xfrm>
          <a:prstGeom prst="rect">
            <a:avLst/>
          </a:prstGeom>
        </p:spPr>
      </p:pic>
      <p:pic>
        <p:nvPicPr>
          <p:cNvPr id="15" name="Picture 14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C89E909-1DE2-C936-E676-4304D063B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0" y="4637532"/>
            <a:ext cx="2641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3D68079B-5B79-27D3-3225-CBB9EF327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4" y="1770901"/>
            <a:ext cx="3617436" cy="2713077"/>
          </a:xfrm>
          <a:prstGeom prst="rect">
            <a:avLst/>
          </a:prstGeom>
        </p:spPr>
      </p:pic>
      <p:sp>
        <p:nvSpPr>
          <p:cNvPr id="665" name="PlaceHolder 10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Result of Frequency Histogram (mnca_v3)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66" name="PlaceHolder 11"/>
          <p:cNvSpPr/>
          <p:nvPr/>
        </p:nvSpPr>
        <p:spPr>
          <a:xfrm>
            <a:off x="1503360" y="137160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28E6B-9FC3-486D-95A6-EF05ECDC5BA0}" type="slidenum">
              <a:rPr/>
              <a:t>19</a:t>
            </a:fld>
            <a:endParaRPr/>
          </a:p>
        </p:txBody>
      </p:sp>
      <p:sp>
        <p:nvSpPr>
          <p:cNvPr id="3" name="PlaceHolder 8">
            <a:extLst>
              <a:ext uri="{FF2B5EF4-FFF2-40B4-BE49-F238E27FC236}">
                <a16:creationId xmlns:a16="http://schemas.microsoft.com/office/drawing/2014/main" id="{9EDB4C0E-466D-0BB4-2D19-0E86DA75921F}"/>
              </a:ext>
            </a:extLst>
          </p:cNvPr>
          <p:cNvSpPr/>
          <p:nvPr/>
        </p:nvSpPr>
        <p:spPr>
          <a:xfrm>
            <a:off x="2514600" y="1596960"/>
            <a:ext cx="6310281" cy="1729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63A43C64-2AB6-C741-625E-AF1926224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90" y="1880577"/>
            <a:ext cx="3109096" cy="2331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36889B-78A7-1F41-8EDA-FEB0F68C7CB1}"/>
              </a:ext>
            </a:extLst>
          </p:cNvPr>
          <p:cNvSpPr txBox="1"/>
          <p:nvPr/>
        </p:nvSpPr>
        <p:spPr>
          <a:xfrm>
            <a:off x="2212041" y="4348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Without FH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70450-E492-6C1F-AE28-71DDFBAF9523}"/>
              </a:ext>
            </a:extLst>
          </p:cNvPr>
          <p:cNvSpPr txBox="1"/>
          <p:nvPr/>
        </p:nvSpPr>
        <p:spPr>
          <a:xfrm>
            <a:off x="6557586" y="42468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With FH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98ECF-7F5C-5AFF-4D5E-9942C4A37FA9}"/>
              </a:ext>
            </a:extLst>
          </p:cNvPr>
          <p:cNvSpPr txBox="1"/>
          <p:nvPr/>
        </p:nvSpPr>
        <p:spPr>
          <a:xfrm>
            <a:off x="1790854" y="4905229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Importance of threshold – supercells with low p</a:t>
            </a:r>
            <a:r>
              <a:rPr lang="en-NO" baseline="-25000" dirty="0"/>
              <a:t>i </a:t>
            </a:r>
            <a:r>
              <a:rPr lang="en-NO" dirty="0"/>
              <a:t>with high self information </a:t>
            </a:r>
          </a:p>
          <a:p>
            <a:r>
              <a:rPr lang="en-NO" dirty="0"/>
              <a:t>are mapped with 1, where are commonly occuring states are mapped to 0</a:t>
            </a:r>
          </a:p>
        </p:txBody>
      </p:sp>
    </p:spTree>
    <p:extLst>
      <p:ext uri="{BB962C8B-B14F-4D97-AF65-F5344CB8AC3E}">
        <p14:creationId xmlns:p14="http://schemas.microsoft.com/office/powerpoint/2010/main" val="324240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Our CA – start state (Mask)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5000" lnSpcReduction="2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Border (We are using)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   if state == 'border':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        B = np.zeros((w, h), dtype=int)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        B[1:-1, 1:-1]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Random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  if state == 'rand':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        return np.random.randint(0, 2, (w, h))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3962600-C429-4218-94F4-0F187D258604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0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Result of Coarse Graining(mnca_v4)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66" name="PlaceHolder 11"/>
          <p:cNvSpPr/>
          <p:nvPr/>
        </p:nvSpPr>
        <p:spPr>
          <a:xfrm>
            <a:off x="1503360" y="137160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28E6B-9FC3-486D-95A6-EF05ECDC5BA0}" type="slidenum">
              <a:rPr/>
              <a:t>20</a:t>
            </a:fld>
            <a:endParaRPr/>
          </a:p>
        </p:txBody>
      </p:sp>
      <p:sp>
        <p:nvSpPr>
          <p:cNvPr id="3" name="PlaceHolder 8">
            <a:extLst>
              <a:ext uri="{FF2B5EF4-FFF2-40B4-BE49-F238E27FC236}">
                <a16:creationId xmlns:a16="http://schemas.microsoft.com/office/drawing/2014/main" id="{9EDB4C0E-466D-0BB4-2D19-0E86DA75921F}"/>
              </a:ext>
            </a:extLst>
          </p:cNvPr>
          <p:cNvSpPr/>
          <p:nvPr/>
        </p:nvSpPr>
        <p:spPr>
          <a:xfrm>
            <a:off x="2514600" y="1596960"/>
            <a:ext cx="6310281" cy="1729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FB42F023-8075-6F58-F169-2C64A679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9" y="1702482"/>
            <a:ext cx="3780367" cy="283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5ABD2-F16A-60C0-47C3-9891F5CD37E4}"/>
              </a:ext>
            </a:extLst>
          </p:cNvPr>
          <p:cNvSpPr txBox="1"/>
          <p:nvPr/>
        </p:nvSpPr>
        <p:spPr>
          <a:xfrm>
            <a:off x="1681514" y="43317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B3/S23 w/out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E949D855-30C1-43D5-6D6C-B660F12C9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66" y="1702483"/>
            <a:ext cx="3751848" cy="2813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BF4821-92A8-AD3E-EA26-07FA359F6F57}"/>
              </a:ext>
            </a:extLst>
          </p:cNvPr>
          <p:cNvSpPr txBox="1"/>
          <p:nvPr/>
        </p:nvSpPr>
        <p:spPr>
          <a:xfrm>
            <a:off x="6140805" y="434317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B3/S23 with coarse</a:t>
            </a:r>
          </a:p>
        </p:txBody>
      </p:sp>
    </p:spTree>
    <p:extLst>
      <p:ext uri="{BB962C8B-B14F-4D97-AF65-F5344CB8AC3E}">
        <p14:creationId xmlns:p14="http://schemas.microsoft.com/office/powerpoint/2010/main" val="31713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square&#10;&#10;Description automatically generated">
            <a:extLst>
              <a:ext uri="{FF2B5EF4-FFF2-40B4-BE49-F238E27FC236}">
                <a16:creationId xmlns:a16="http://schemas.microsoft.com/office/drawing/2014/main" id="{F31979E0-6F9B-955F-865E-539C68FE6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22" y="1946644"/>
            <a:ext cx="3298217" cy="2473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D585D-6EA7-AF26-78D2-C0C41F0C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74" y="1837887"/>
            <a:ext cx="3419286" cy="2564465"/>
          </a:xfrm>
          <a:prstGeom prst="rect">
            <a:avLst/>
          </a:prstGeom>
        </p:spPr>
      </p:pic>
      <p:sp>
        <p:nvSpPr>
          <p:cNvPr id="665" name="PlaceHolder 10"/>
          <p:cNvSpPr/>
          <p:nvPr/>
        </p:nvSpPr>
        <p:spPr>
          <a:xfrm>
            <a:off x="1620360" y="337680"/>
            <a:ext cx="8096040" cy="12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Result of Clustering with 2 methods (mnca_v5)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66" name="PlaceHolder 11"/>
          <p:cNvSpPr/>
          <p:nvPr/>
        </p:nvSpPr>
        <p:spPr>
          <a:xfrm>
            <a:off x="1503360" y="1371600"/>
            <a:ext cx="8096040" cy="32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28E6B-9FC3-486D-95A6-EF05ECDC5BA0}" type="slidenum">
              <a:rPr/>
              <a:t>21</a:t>
            </a:fld>
            <a:endParaRPr/>
          </a:p>
        </p:txBody>
      </p:sp>
      <p:sp>
        <p:nvSpPr>
          <p:cNvPr id="3" name="PlaceHolder 8">
            <a:extLst>
              <a:ext uri="{FF2B5EF4-FFF2-40B4-BE49-F238E27FC236}">
                <a16:creationId xmlns:a16="http://schemas.microsoft.com/office/drawing/2014/main" id="{9EDB4C0E-466D-0BB4-2D19-0E86DA75921F}"/>
              </a:ext>
            </a:extLst>
          </p:cNvPr>
          <p:cNvSpPr/>
          <p:nvPr/>
        </p:nvSpPr>
        <p:spPr>
          <a:xfrm>
            <a:off x="2514600" y="1596960"/>
            <a:ext cx="6310281" cy="1729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5ABD2-F16A-60C0-47C3-9891F5CD37E4}"/>
              </a:ext>
            </a:extLst>
          </p:cNvPr>
          <p:cNvSpPr txBox="1"/>
          <p:nvPr/>
        </p:nvSpPr>
        <p:spPr>
          <a:xfrm>
            <a:off x="1681514" y="43317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B3/S23 w/out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F4821-92A8-AD3E-EA26-07FA359F6F57}"/>
              </a:ext>
            </a:extLst>
          </p:cNvPr>
          <p:cNvSpPr txBox="1"/>
          <p:nvPr/>
        </p:nvSpPr>
        <p:spPr>
          <a:xfrm>
            <a:off x="4196321" y="433170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B3/S23 with method1</a:t>
            </a:r>
          </a:p>
        </p:txBody>
      </p:sp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8C849D7F-CAF5-BA16-346B-C98F97033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1976585"/>
            <a:ext cx="3218377" cy="24137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F60A32-F5F9-5512-3831-C5BBAEBDD852}"/>
              </a:ext>
            </a:extLst>
          </p:cNvPr>
          <p:cNvSpPr txBox="1"/>
          <p:nvPr/>
        </p:nvSpPr>
        <p:spPr>
          <a:xfrm>
            <a:off x="6701096" y="432757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B3/S23 with method2</a:t>
            </a:r>
          </a:p>
        </p:txBody>
      </p:sp>
    </p:spTree>
    <p:extLst>
      <p:ext uri="{BB962C8B-B14F-4D97-AF65-F5344CB8AC3E}">
        <p14:creationId xmlns:p14="http://schemas.microsoft.com/office/powerpoint/2010/main" val="424284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050505"/>
                </a:solidFill>
                <a:latin typeface="Times New Roman"/>
              </a:rPr>
              <a:t>Further Discussion about comparative analysis (1)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0" y="1367999"/>
            <a:ext cx="7530137" cy="367040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24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paper “</a:t>
            </a:r>
            <a:r>
              <a:rPr lang="en-US" sz="2400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Visualising</a:t>
            </a:r>
            <a:r>
              <a:rPr lang="en-US" sz="24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 in Large Scale automata”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24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approaches include: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600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Historgram</a:t>
            </a:r>
            <a:endParaRPr lang="en-US" sz="16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graining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Clustering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3622-B0B5-C912-97BA-B54886F31673}"/>
              </a:ext>
            </a:extLst>
          </p:cNvPr>
          <p:cNvSpPr txBox="1"/>
          <p:nvPr/>
        </p:nvSpPr>
        <p:spPr>
          <a:xfrm>
            <a:off x="1620000" y="4795588"/>
            <a:ext cx="7616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8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 is to compare a new visualizing technique (we need to think of a visualizing technique that performs better than the existing ones)</a:t>
            </a:r>
          </a:p>
        </p:txBody>
      </p:sp>
    </p:spTree>
    <p:extLst>
      <p:ext uri="{BB962C8B-B14F-4D97-AF65-F5344CB8AC3E}">
        <p14:creationId xmlns:p14="http://schemas.microsoft.com/office/powerpoint/2010/main" val="2252506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050505"/>
                </a:solidFill>
                <a:latin typeface="Times New Roman"/>
              </a:rPr>
              <a:t>Further Discussion about comparative analysis (2)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0" y="1367999"/>
            <a:ext cx="7272387" cy="34275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paper “Evolving Structures in Complex Systems”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DEFLATE (upper limit) – A count-based predictor (Which is also a predictor-based metric)  according to the reference. (Section IV of the above-mentioned paper)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compare we need to perform the same EC run with: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Compression Technique in the paper (Which is also a predictor-based metric)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need to look for Compression based metric (Section III of the above mentioned paper)– similar to DEFLATE</a:t>
            </a: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413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050505"/>
                </a:solidFill>
                <a:latin typeface="Times New Roman"/>
              </a:rPr>
              <a:t>Further Discussion about comparative analysis (3)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0" y="1367999"/>
            <a:ext cx="7272387" cy="34275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paper “</a:t>
            </a:r>
            <a:r>
              <a:rPr lang="en-US" sz="1600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HetCA</a:t>
            </a: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charts we can look…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of Evolutionary CA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  <a:p>
            <a:pPr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6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22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050505"/>
                </a:solidFill>
                <a:latin typeface="Times New Roman"/>
              </a:rPr>
              <a:t>Further Discussion about comparative analysis (4)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1" y="1367999"/>
            <a:ext cx="3694566" cy="379692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8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framework we can have a graph that shows curves for: (keeping number of generations same)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DEFLATE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high mutation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small mutation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large population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small population size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high crossover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small crossover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25</a:t>
            </a:fld>
            <a:endParaRPr/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7F2C4DE0-8B4F-8F55-0F30-BB6FBE3A5AB7}"/>
              </a:ext>
            </a:extLst>
          </p:cNvPr>
          <p:cNvSpPr txBox="1">
            <a:spLocks/>
          </p:cNvSpPr>
          <p:nvPr/>
        </p:nvSpPr>
        <p:spPr>
          <a:xfrm>
            <a:off x="5040312" y="2540682"/>
            <a:ext cx="3694566" cy="26242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Joint Compression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radius 1,2 and 3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continuous 50 steps compression (DEFLATE+JOINT CMPRESSION)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50 step compression but with time delta (DEFLATE+JOINT CMPRESSION)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EMNCA with neural network based predictor (Not sure for now)</a:t>
            </a:r>
          </a:p>
          <a:p>
            <a:pPr lvl="2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8DD6F-1338-07F9-3AC2-810B6D07CE55}"/>
              </a:ext>
            </a:extLst>
          </p:cNvPr>
          <p:cNvSpPr txBox="1"/>
          <p:nvPr/>
        </p:nvSpPr>
        <p:spPr>
          <a:xfrm>
            <a:off x="6474443" y="1362395"/>
            <a:ext cx="2813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NO" dirty="0"/>
              <a:t>-axis: Generatins</a:t>
            </a:r>
          </a:p>
          <a:p>
            <a:r>
              <a:rPr lang="en-NO" dirty="0"/>
              <a:t>Y-axis: DEFLATE values, </a:t>
            </a:r>
          </a:p>
          <a:p>
            <a:r>
              <a:rPr lang="en-NO" dirty="0"/>
              <a:t>Joint Compression</a:t>
            </a:r>
          </a:p>
        </p:txBody>
      </p:sp>
    </p:spTree>
    <p:extLst>
      <p:ext uri="{BB962C8B-B14F-4D97-AF65-F5344CB8AC3E}">
        <p14:creationId xmlns:p14="http://schemas.microsoft.com/office/powerpoint/2010/main" val="1821085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050505"/>
                </a:solidFill>
                <a:latin typeface="Times New Roman"/>
              </a:rPr>
              <a:t>One peculiar observation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1" y="1368000"/>
            <a:ext cx="7729408" cy="111678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lvl="1">
              <a:lnSpc>
                <a:spcPct val="100000"/>
              </a:lnSpc>
              <a:spcAft>
                <a:spcPts val="1060"/>
              </a:spcAft>
              <a:buFontTx/>
              <a:buChar char="-"/>
            </a:pP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DEFLATE score based EMNCA and Joint Compression based score based EMNCA both yields similar DEFLATE vs GENERATION curve. In other words, when I made fitness as MU(Joint Compression Score) it yielded rules according to the upper bound of JCS. I calculated deflate of 50 steps with those rules and quite interestingly </a:t>
            </a:r>
            <a:r>
              <a:rPr lang="en-US" sz="1200" spc="-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DEFLATE vs GENERATIONS </a:t>
            </a: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 and </a:t>
            </a:r>
            <a:r>
              <a:rPr lang="en-US" sz="1200" spc="-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Joint Compression Score </a:t>
            </a:r>
            <a:r>
              <a:rPr lang="en-US" sz="1200" spc="-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vs GENERATIONS </a:t>
            </a:r>
            <a:r>
              <a:rPr lang="en-US" sz="12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 looks quite similar! Check below</a:t>
            </a:r>
          </a:p>
          <a:p>
            <a:pPr marL="457200" lvl="1" indent="0">
              <a:lnSpc>
                <a:spcPct val="100000"/>
              </a:lnSpc>
              <a:spcAft>
                <a:spcPts val="1060"/>
              </a:spcAft>
              <a:buNone/>
            </a:pPr>
            <a:endParaRPr lang="en-US" sz="12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26</a:t>
            </a:fld>
            <a:endParaRPr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1804CE-6A3E-BB78-AE07-071D7F352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/>
          <a:stretch/>
        </p:blipFill>
        <p:spPr>
          <a:xfrm>
            <a:off x="1849739" y="2640370"/>
            <a:ext cx="3030441" cy="2368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7EE51-0860-5BBD-2A29-8C54EFA4D21B}"/>
              </a:ext>
            </a:extLst>
          </p:cNvPr>
          <p:cNvSpPr txBox="1"/>
          <p:nvPr/>
        </p:nvSpPr>
        <p:spPr>
          <a:xfrm rot="16200000">
            <a:off x="920959" y="3701741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000" dirty="0">
                <a:highlight>
                  <a:srgbClr val="FFFF00"/>
                </a:highlight>
              </a:rPr>
              <a:t>Joint Compression Score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753A901-A14C-A800-EF30-68841713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08" y="2783275"/>
            <a:ext cx="3693783" cy="2286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1F4DE-99BD-289B-F1EA-62694E1D86B7}"/>
              </a:ext>
            </a:extLst>
          </p:cNvPr>
          <p:cNvSpPr txBox="1"/>
          <p:nvPr/>
        </p:nvSpPr>
        <p:spPr>
          <a:xfrm rot="16200000">
            <a:off x="4876927" y="3868326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000" dirty="0">
                <a:highlight>
                  <a:srgbClr val="FFFF00"/>
                </a:highlight>
              </a:rPr>
              <a:t>DEFLATE</a:t>
            </a:r>
          </a:p>
        </p:txBody>
      </p:sp>
    </p:spTree>
    <p:extLst>
      <p:ext uri="{BB962C8B-B14F-4D97-AF65-F5344CB8AC3E}">
        <p14:creationId xmlns:p14="http://schemas.microsoft.com/office/powerpoint/2010/main" val="176884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spc="-1" dirty="0">
                <a:solidFill>
                  <a:srgbClr val="050505"/>
                </a:solidFill>
                <a:latin typeface="Times New Roman"/>
              </a:rPr>
              <a:t>One graph with all comparisons!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432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defPPr>
              <a:defRPr lang="en-NO"/>
            </a:defPPr>
            <a:lvl1pPr marL="0" algn="r" defTabSz="914400" rtl="0" eaLnBrk="1" latinLnBrk="0" hangingPunct="1">
              <a:lnSpc>
                <a:spcPct val="100000"/>
              </a:lnSpc>
              <a:buNone/>
              <a:defRPr lang="en-US" sz="1400" b="0" strike="noStrike" kern="1200" spc="-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08F7F-E02E-4A6E-9C1E-3ED0FD7FC541}" type="slidenum">
              <a:rPr lang="en-NO" smtClean="0"/>
              <a:pPr/>
              <a:t>27</a:t>
            </a:fld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37135C-F6D6-2397-B793-21F9DD78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4" y="1000691"/>
            <a:ext cx="7039119" cy="43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7"/>
          <p:cNvSpPr/>
          <p:nvPr/>
        </p:nvSpPr>
        <p:spPr>
          <a:xfrm>
            <a:off x="1504080" y="360485"/>
            <a:ext cx="8096040" cy="49412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Discuss </a:t>
            </a:r>
            <a:r>
              <a:rPr lang="en-US" sz="22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Summer work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(if Stefano can check with the department about Economy and logistics)</a:t>
            </a:r>
          </a:p>
          <a:p>
            <a:pPr algn="just"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en-US" sz="22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Progress for Alife’23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 Deadline – March 3rd for paper</a:t>
            </a: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Should I go for industrial summer internship or research based, because my </a:t>
            </a:r>
            <a:r>
              <a:rPr lang="en-US" sz="22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goal is to continue research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:)</a:t>
            </a: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In case research work in summer at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HiO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does not work out with logistics / economy or any other reason, </a:t>
            </a:r>
            <a:r>
              <a:rPr lang="en-US" sz="22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request Stefano to suggest how should I proceed career wise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look forward to apply or reach people on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linkedin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Show work for </a:t>
            </a:r>
            <a:r>
              <a:rPr lang="en-US" sz="22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ICAPAI - ADDSL</a:t>
            </a:r>
            <a:endParaRPr lang="en-US" sz="2200" b="0" strike="noStrike" spc="-1" dirty="0">
              <a:highlight>
                <a:srgbClr val="FFFF00"/>
              </a:highlight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122380D-B212-4455-9DB8-68B3C0612371}" type="slidenum">
              <a:rPr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CA(inputs = B,S) – Born and Survive rules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13716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Evolve CA on just two inputs, Born and Survive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We keep:</a:t>
            </a:r>
            <a:endParaRPr lang="en-US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Width 100</a:t>
            </a:r>
            <a:endParaRPr lang="en-US" sz="21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Height 100</a:t>
            </a:r>
            <a:endParaRPr lang="en-US" sz="21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mask as border</a:t>
            </a:r>
            <a:endParaRPr lang="en-US" sz="21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Steps 50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5F6B0BE-698D-410F-91C8-3B72F385D047}" type="slidenum"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Setting up the rule B[…] and S[…]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2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Neighbors = Sum(north,east,west,south)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if(currentstate = 0 and neighbor_sum = Born[i]):</a:t>
            </a:r>
            <a:endParaRPr lang="en-US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Life</a:t>
            </a:r>
            <a:endParaRPr lang="en-US" sz="21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if(currentstate = 1 and neighbor_sum = Survive[i]):</a:t>
            </a:r>
            <a:endParaRPr lang="en-US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Survive</a:t>
            </a:r>
            <a:endParaRPr lang="en-US" sz="21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if(neighbors_sum not in B or S):</a:t>
            </a:r>
            <a:endParaRPr lang="en-US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Death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805CD5-4EE0-42F9-8BDE-6D5B20C21742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Evolutionary Computation (EC.py)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500" lnSpcReduction="1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Running – </a:t>
            </a:r>
            <a:r>
              <a:rPr lang="en-US" sz="1100" b="0" strike="noStrike" spc="-1">
                <a:solidFill>
                  <a:srgbClr val="050505"/>
                </a:solidFill>
                <a:latin typeface="Arial"/>
              </a:rPr>
              <a:t>python3 EC.py [population] [generation_numbers] [crossover] [generation_loop]</a:t>
            </a:r>
            <a:endParaRPr lang="en-US" sz="11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Initial Population – [[B],[S]] where</a:t>
            </a:r>
            <a:endParaRPr lang="en-US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B = random_list_gnerator(1,8) with random size</a:t>
            </a:r>
            <a:endParaRPr lang="en-US" sz="21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50505"/>
                </a:solidFill>
                <a:latin typeface="Arial"/>
              </a:rPr>
              <a:t>S = random_list_gnerator(1,8) with random size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en-US" sz="21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Deflate = cellularautomata(B,S) as cellulatautomata function runs 50 steps of CA and concat to save a file “boardArray.txt” and returns </a:t>
            </a:r>
            <a:r>
              <a:rPr lang="en-US" sz="2400" b="1" strike="noStrike" spc="-1">
                <a:solidFill>
                  <a:srgbClr val="050505"/>
                </a:solidFill>
                <a:latin typeface="Arial"/>
              </a:rPr>
              <a:t>compressed.sizeof() </a:t>
            </a: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which is deflate value.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CAC9C6E-65B6-4D4A-BD43-61E983C8F89D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Misc parameters for EC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Selection – selects highest deflate value from the run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Crossover(inputs = parent1,parent2) returns [c1,c2] where randomly 1 value from parent1 Born and Survive and from parent2 Born and Survive will get flipped with value between 1 to 8. Also: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c1 = [parent1[0], parent2[1]] OR [B of p1, S of p2]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c2 = [parent2[0], parent1[1]] OR [B of p2, S of p1]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69B534-EEA7-4DDB-8578-996D48063FBB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Mutation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6040" cy="328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Completely new random rule set if (rand() &lt; mu_rate)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Where rand() is random real number between 0 to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lang="en-US" sz="2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50505"/>
                </a:solidFill>
                <a:latin typeface="Arial"/>
              </a:rPr>
              <a:t>For our exp I have set it to 0.5 considering rand() as pseudo random generator (ref IBM) then we can say 50% changes we get new rule set whenever mutation is called.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47EEA53-B7B9-48B1-89D2-0C46970ECF46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2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Deflate Plots (1) – P10-G10-C10-L10 </a:t>
            </a:r>
            <a:br>
              <a:rPr sz="3300"/>
            </a:b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(50 CA steps)</a:t>
            </a:r>
            <a:endParaRPr lang="en-US" sz="3300" b="0" strike="noStrike" spc="-1">
              <a:latin typeface="Arial"/>
            </a:endParaRPr>
          </a:p>
        </p:txBody>
      </p:sp>
      <p:pic>
        <p:nvPicPr>
          <p:cNvPr id="625" name="Picture 624"/>
          <p:cNvPicPr/>
          <p:nvPr/>
        </p:nvPicPr>
        <p:blipFill>
          <a:blip r:embed="rId2"/>
          <a:stretch/>
        </p:blipFill>
        <p:spPr>
          <a:xfrm>
            <a:off x="2149200" y="1097640"/>
            <a:ext cx="5847840" cy="43848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17DC71B-945C-422A-97ED-9ECAB81601FB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6040" cy="93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2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Deflate Plots (2) – P10-G50-C10-L3 </a:t>
            </a:r>
            <a:br>
              <a:rPr sz="3300"/>
            </a:br>
            <a:r>
              <a:rPr lang="en-US" sz="3300" b="0" strike="noStrike" spc="-1">
                <a:solidFill>
                  <a:srgbClr val="050505"/>
                </a:solidFill>
                <a:latin typeface="Times New Roman"/>
              </a:rPr>
              <a:t>(50 CA steps)</a:t>
            </a:r>
            <a:endParaRPr lang="en-US" sz="3300" b="0" strike="noStrike" spc="-1">
              <a:latin typeface="Arial"/>
            </a:endParaRPr>
          </a:p>
        </p:txBody>
      </p:sp>
      <p:pic>
        <p:nvPicPr>
          <p:cNvPr id="627" name="Picture 626"/>
          <p:cNvPicPr/>
          <p:nvPr/>
        </p:nvPicPr>
        <p:blipFill>
          <a:blip r:embed="rId2"/>
          <a:stretch/>
        </p:blipFill>
        <p:spPr>
          <a:xfrm>
            <a:off x="1600200" y="1152000"/>
            <a:ext cx="7082640" cy="4383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FBCC55B-FF1C-4E8C-AB64-8A0BECE7312A}" type="slidenum"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1564</Words>
  <Application>Microsoft Macintosh PowerPoint</Application>
  <PresentationFormat>Custom</PresentationFormat>
  <Paragraphs>187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Evolutionary MNCA</vt:lpstr>
      <vt:lpstr>Our CA – start state (Mask)</vt:lpstr>
      <vt:lpstr>CA(inputs = B,S) – Born and Survive rules</vt:lpstr>
      <vt:lpstr>Setting up the rule B[…] and S[…]</vt:lpstr>
      <vt:lpstr>Evolutionary Computation (EC.py)</vt:lpstr>
      <vt:lpstr>Misc parameters for EC</vt:lpstr>
      <vt:lpstr>Mutation</vt:lpstr>
      <vt:lpstr>Deflate Plots (1) – P10-G10-C10-L10  (50 CA steps)</vt:lpstr>
      <vt:lpstr>Deflate Plots (2) – P10-G50-C10-L3  (50 CA steps)</vt:lpstr>
      <vt:lpstr>Deflate Plots (3) – P20-G50-C20-L5  (50 CA steps)</vt:lpstr>
      <vt:lpstr>CA outputs – p10g10c10l10  with high mutation (50steps)</vt:lpstr>
      <vt:lpstr>CA outputs – p10g10c10l10  with high mutation</vt:lpstr>
      <vt:lpstr>CA outputs – p10g10c10l10  with high mutation</vt:lpstr>
      <vt:lpstr>CA outputs – p10g10c10l10  with high mutation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Discussion about comparative analysis (1)</vt:lpstr>
      <vt:lpstr>Further Discussion about comparative analysis (2)</vt:lpstr>
      <vt:lpstr>Further Discussion about comparative analysis (3)</vt:lpstr>
      <vt:lpstr>Further Discussion about comparative analysis (4)</vt:lpstr>
      <vt:lpstr>One peculiar observation</vt:lpstr>
      <vt:lpstr>One graph with all comparisons!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subject/>
  <dc:creator/>
  <dc:description/>
  <cp:lastModifiedBy>Sanyam Jain</cp:lastModifiedBy>
  <cp:revision>170</cp:revision>
  <dcterms:created xsi:type="dcterms:W3CDTF">2023-01-21T19:06:23Z</dcterms:created>
  <dcterms:modified xsi:type="dcterms:W3CDTF">2023-02-03T11:25:35Z</dcterms:modified>
  <dc:language>en-US</dc:language>
</cp:coreProperties>
</file>